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4" r:id="rId3"/>
    <p:sldId id="257" r:id="rId4"/>
    <p:sldId id="258" r:id="rId5"/>
    <p:sldId id="259" r:id="rId6"/>
    <p:sldId id="260" r:id="rId7"/>
    <p:sldId id="278" r:id="rId8"/>
    <p:sldId id="277" r:id="rId9"/>
    <p:sldId id="261" r:id="rId10"/>
    <p:sldId id="262" r:id="rId11"/>
    <p:sldId id="263" r:id="rId12"/>
    <p:sldId id="264" r:id="rId13"/>
    <p:sldId id="276" r:id="rId14"/>
    <p:sldId id="265" r:id="rId15"/>
    <p:sldId id="271" r:id="rId16"/>
    <p:sldId id="279" r:id="rId17"/>
    <p:sldId id="272" r:id="rId18"/>
    <p:sldId id="266" r:id="rId19"/>
    <p:sldId id="267" r:id="rId20"/>
    <p:sldId id="268" r:id="rId21"/>
    <p:sldId id="269" r:id="rId22"/>
    <p:sldId id="280" r:id="rId23"/>
    <p:sldId id="273" r:id="rId24"/>
    <p:sldId id="281" r:id="rId25"/>
    <p:sldId id="270" r:id="rId26"/>
    <p:sldId id="275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tation" id="{28BE0C85-EA15-4F4E-A757-AEE490064E1A}">
          <p14:sldIdLst>
            <p14:sldId id="256"/>
            <p14:sldId id="274"/>
            <p14:sldId id="257"/>
            <p14:sldId id="258"/>
            <p14:sldId id="259"/>
            <p14:sldId id="260"/>
            <p14:sldId id="278"/>
            <p14:sldId id="277"/>
            <p14:sldId id="261"/>
            <p14:sldId id="262"/>
            <p14:sldId id="263"/>
            <p14:sldId id="264"/>
            <p14:sldId id="276"/>
            <p14:sldId id="265"/>
            <p14:sldId id="271"/>
            <p14:sldId id="279"/>
            <p14:sldId id="272"/>
            <p14:sldId id="266"/>
            <p14:sldId id="267"/>
            <p14:sldId id="268"/>
            <p14:sldId id="269"/>
            <p14:sldId id="280"/>
            <p14:sldId id="273"/>
            <p14:sldId id="281"/>
            <p14:sldId id="270"/>
          </p14:sldIdLst>
        </p14:section>
        <p14:section name="Reserve Slides" id="{FE285F32-3042-48C6-9CD7-507BBA9AF9EC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DBFF"/>
    <a:srgbClr val="FF5B5B"/>
    <a:srgbClr val="FFC000"/>
    <a:srgbClr val="5B9BD5"/>
    <a:srgbClr val="FF9393"/>
    <a:srgbClr val="FF8B8B"/>
    <a:srgbClr val="5DD5FF"/>
    <a:srgbClr val="47CFFF"/>
    <a:srgbClr val="F1B9BA"/>
    <a:srgbClr val="2CA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2" autoAdjust="0"/>
    <p:restoredTop sz="76320" autoAdjust="0"/>
  </p:normalViewPr>
  <p:slideViewPr>
    <p:cSldViewPr snapToGrid="0" showGuides="1">
      <p:cViewPr varScale="1">
        <p:scale>
          <a:sx n="80" d="100"/>
          <a:sy n="80" d="100"/>
        </p:scale>
        <p:origin x="1448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6E04B-0FD0-45C2-9C56-C8830821A79D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27F1B-27BF-4D51-8C1E-63A06288791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82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70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926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09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31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132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661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712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699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8018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8631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951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758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5688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407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488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860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360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539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929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12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251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472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404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53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452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27F1B-27BF-4D51-8C1E-63A06288791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36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87092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98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26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7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16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64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5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31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61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8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39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DEFF-8CF8-447D-813C-A8871782690E}" type="datetimeFigureOut">
              <a:rPr lang="de-DE" smtClean="0"/>
              <a:t>30.11.17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47AD0-0D97-4573-8D4E-B576833818D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46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8790"/>
            <a:ext cx="10515600" cy="4728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fld id="{8625DEFF-8CF8-447D-813C-A8871782690E}" type="datetimeFigureOut">
              <a:rPr lang="de-DE" smtClean="0"/>
              <a:pPr/>
              <a:t>30.11.17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fld id="{73C47AD0-0D97-4573-8D4E-B576833818D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167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4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png"/><Relationship Id="rId7" Type="http://schemas.openxmlformats.org/officeDocument/2006/relationships/image" Target="../media/image46.jp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7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7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71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microsoft.com/office/2007/relationships/hdphoto" Target="../media/hdphoto1.wdp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70.png"/><Relationship Id="rId5" Type="http://schemas.openxmlformats.org/officeDocument/2006/relationships/image" Target="../media/image180.png"/><Relationship Id="rId6" Type="http://schemas.openxmlformats.org/officeDocument/2006/relationships/image" Target="../media/image190.png"/><Relationship Id="rId7" Type="http://schemas.openxmlformats.org/officeDocument/2006/relationships/image" Target="../media/image200.png"/><Relationship Id="rId8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135" y="1122363"/>
            <a:ext cx="9931730" cy="1787092"/>
          </a:xfrm>
        </p:spPr>
        <p:txBody>
          <a:bodyPr/>
          <a:lstStyle/>
          <a:p>
            <a:r>
              <a:rPr lang="de-DE" sz="4400" dirty="0" smtClean="0"/>
              <a:t>Weighted Linde-Buzo-Gray Stippling</a:t>
            </a:r>
            <a:endParaRPr lang="de-DE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Marc Spicker</a:t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Konstanz, Germany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70492" cy="200693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810598" y="5517346"/>
            <a:ext cx="8570805" cy="826498"/>
            <a:chOff x="1810598" y="5517346"/>
            <a:chExt cx="8570805" cy="8264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598" y="5570294"/>
              <a:ext cx="1859895" cy="72060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182" y="5696803"/>
              <a:ext cx="2768522" cy="47546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7" t="18600" r="15557" b="28387"/>
            <a:stretch/>
          </p:blipFill>
          <p:spPr>
            <a:xfrm>
              <a:off x="8360393" y="5517346"/>
              <a:ext cx="2021010" cy="826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80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Voronoi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0002" y="258726"/>
            <a:ext cx="7771997" cy="5828998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530390" y="6219432"/>
            <a:ext cx="5131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Roboto Slab" pitchFamily="2" charset="0"/>
                <a:ea typeface="Roboto Slab" pitchFamily="2" charset="0"/>
              </a:rPr>
              <a:t>16 iterations, approx. 31500 points</a:t>
            </a:r>
            <a:endParaRPr lang="de-DE" sz="2400" dirty="0"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08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Global Point Size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919" y="1557804"/>
            <a:ext cx="2620433" cy="3930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86" y="1557804"/>
            <a:ext cx="2620433" cy="393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53" y="1557804"/>
            <a:ext cx="2620433" cy="3930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7" y="2462746"/>
            <a:ext cx="1501824" cy="225273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2143616" y="3383373"/>
            <a:ext cx="419100" cy="41148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/>
        </p:nvGrpSpPr>
        <p:grpSpPr>
          <a:xfrm>
            <a:off x="5402320" y="2051265"/>
            <a:ext cx="419100" cy="3075696"/>
            <a:chOff x="5402320" y="1990305"/>
            <a:chExt cx="419100" cy="3075696"/>
          </a:xfrm>
        </p:grpSpPr>
        <p:sp>
          <p:nvSpPr>
            <p:cNvPr id="11" name="Right Arrow 10"/>
            <p:cNvSpPr/>
            <p:nvPr/>
          </p:nvSpPr>
          <p:spPr>
            <a:xfrm>
              <a:off x="5402320" y="1990305"/>
              <a:ext cx="419100" cy="411480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402320" y="4654521"/>
              <a:ext cx="419100" cy="411480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4790626" y="3328098"/>
              <a:ext cx="164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latin typeface="Roboto Slab" pitchFamily="2" charset="0"/>
                  <a:ea typeface="Roboto Slab" pitchFamily="2" charset="0"/>
                </a:rPr>
                <a:t>2x diameter</a:t>
              </a:r>
              <a:endParaRPr lang="de-DE" sz="2000" dirty="0">
                <a:latin typeface="Roboto Slab" pitchFamily="2" charset="0"/>
                <a:ea typeface="Roboto Slab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92198" y="2051265"/>
            <a:ext cx="419100" cy="3075696"/>
            <a:chOff x="5402320" y="1990305"/>
            <a:chExt cx="419100" cy="3075696"/>
          </a:xfrm>
        </p:grpSpPr>
        <p:sp>
          <p:nvSpPr>
            <p:cNvPr id="16" name="Right Arrow 15"/>
            <p:cNvSpPr/>
            <p:nvPr/>
          </p:nvSpPr>
          <p:spPr>
            <a:xfrm>
              <a:off x="5402320" y="1990305"/>
              <a:ext cx="419100" cy="411480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402320" y="4654521"/>
              <a:ext cx="419100" cy="411480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Box 17"/>
            <p:cNvSpPr txBox="1"/>
            <p:nvPr/>
          </p:nvSpPr>
          <p:spPr>
            <a:xfrm rot="5400000">
              <a:off x="4790626" y="3328098"/>
              <a:ext cx="164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latin typeface="Roboto Slab" pitchFamily="2" charset="0"/>
                  <a:ea typeface="Roboto Slab" pitchFamily="2" charset="0"/>
                </a:rPr>
                <a:t>2x diameter</a:t>
              </a:r>
              <a:endParaRPr lang="de-DE" sz="2000" dirty="0">
                <a:latin typeface="Roboto Slab" pitchFamily="2" charset="0"/>
                <a:ea typeface="Roboto Slab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002855" y="5593080"/>
            <a:ext cx="200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Roboto Slab" pitchFamily="2" charset="0"/>
                <a:ea typeface="Roboto Slab" pitchFamily="2" charset="0"/>
              </a:rPr>
              <a:t>71.7k points</a:t>
            </a:r>
            <a:endParaRPr lang="de-DE" sz="24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1721" y="5593080"/>
            <a:ext cx="200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Roboto Slab" pitchFamily="2" charset="0"/>
                <a:ea typeface="Roboto Slab" pitchFamily="2" charset="0"/>
              </a:rPr>
              <a:t>17.7k points</a:t>
            </a:r>
            <a:endParaRPr lang="de-DE" sz="24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20587" y="5593080"/>
            <a:ext cx="200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Roboto Slab" pitchFamily="2" charset="0"/>
                <a:ea typeface="Roboto Slab" pitchFamily="2" charset="0"/>
              </a:rPr>
              <a:t>7.8k points</a:t>
            </a:r>
            <a:endParaRPr lang="de-DE" sz="24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151" y="1874220"/>
            <a:ext cx="200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Roboto Slab" pitchFamily="2" charset="0"/>
                <a:ea typeface="Roboto Slab" pitchFamily="2" charset="0"/>
              </a:rPr>
              <a:t>Input</a:t>
            </a:r>
            <a:endParaRPr lang="de-DE" sz="2400" dirty="0"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Local Point Size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08" y="1181596"/>
            <a:ext cx="10091384" cy="567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64"/>
            <a:ext cx="9288780" cy="5178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79" y="983997"/>
            <a:ext cx="2395442" cy="244500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0" y="3506217"/>
            <a:ext cx="2395105" cy="244500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072822" y="445115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Roboto Slab" pitchFamily="2" charset="0"/>
                <a:ea typeface="Roboto Slab" pitchFamily="2" charset="0"/>
              </a:rPr>
              <a:t>Variable Point Size</a:t>
            </a:r>
            <a:endParaRPr lang="de-DE" sz="24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72822" y="6095352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Roboto Slab" pitchFamily="2" charset="0"/>
                <a:ea typeface="Roboto Slab" pitchFamily="2" charset="0"/>
              </a:rPr>
              <a:t>Constant Point Size</a:t>
            </a:r>
            <a:endParaRPr lang="de-DE" sz="2400" dirty="0"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neStipple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2771" y="279000"/>
            <a:ext cx="8646458" cy="6300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10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Convergence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260000"/>
            <a:ext cx="6960870" cy="52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16" y="2548375"/>
            <a:ext cx="2643249" cy="2643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41674" y="1816925"/>
            <a:ext cx="1644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Target: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16" y="2548375"/>
            <a:ext cx="2643249" cy="2643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41674" y="1816925"/>
            <a:ext cx="1644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Target: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1051" y="1816925"/>
            <a:ext cx="3425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Initial Distribution: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260000"/>
            <a:ext cx="6960871" cy="52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16" y="2548376"/>
            <a:ext cx="2643250" cy="26432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51051" y="1816925"/>
            <a:ext cx="3425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Lloyd Result: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93803" y="3289210"/>
            <a:ext cx="453911" cy="453911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99" y="1260000"/>
            <a:ext cx="6960871" cy="522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51051" y="1816922"/>
            <a:ext cx="3425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Our Result: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393803" y="5676810"/>
            <a:ext cx="453911" cy="453911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98" y="1260000"/>
            <a:ext cx="6960870" cy="52199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11" y="2548373"/>
            <a:ext cx="2643254" cy="26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8" grpId="1"/>
      <p:bldP spid="11" grpId="0"/>
      <p:bldP spid="11" grpId="1"/>
      <p:bldP spid="12" grpId="0" animBg="1"/>
      <p:bldP spid="12" grpId="1" animBg="1"/>
      <p:bldP spid="15" grpId="0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Hysteresis Parameter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87" t="-8955" b="-2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260000"/>
            <a:ext cx="6960871" cy="52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60871" y="1706879"/>
            <a:ext cx="3970020" cy="409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Roboto Slab" pitchFamily="2" charset="0"/>
                <a:ea typeface="Roboto Slab" pitchFamily="2" charset="0"/>
              </a:rPr>
              <a:t>Low Hysteresis: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" pitchFamily="2" charset="0"/>
                <a:ea typeface="Roboto Slab" pitchFamily="2" charset="0"/>
              </a:rPr>
              <a:t>High Oscillations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" pitchFamily="2" charset="0"/>
                <a:ea typeface="Roboto Slab" pitchFamily="2" charset="0"/>
              </a:rPr>
              <a:t>Slow convergence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" pitchFamily="2" charset="0"/>
                <a:ea typeface="Roboto Slab" pitchFamily="2" charset="0"/>
              </a:rPr>
              <a:t>High quality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Roboto Slab" pitchFamily="2" charset="0"/>
              <a:ea typeface="Roboto Slab" pitchFamily="2" charset="0"/>
            </a:endParaRPr>
          </a:p>
          <a:p>
            <a:r>
              <a:rPr lang="en-US" sz="2800" dirty="0" smtClean="0">
                <a:latin typeface="Roboto Slab" pitchFamily="2" charset="0"/>
                <a:ea typeface="Roboto Slab" pitchFamily="2" charset="0"/>
              </a:rPr>
              <a:t>High Hysteresis: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" pitchFamily="2" charset="0"/>
                <a:ea typeface="Roboto Slab" pitchFamily="2" charset="0"/>
              </a:rPr>
              <a:t>Low Oscillations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" pitchFamily="2" charset="0"/>
                <a:ea typeface="Roboto Slab" pitchFamily="2" charset="0"/>
              </a:rPr>
              <a:t>Fast convergence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" pitchFamily="2" charset="0"/>
                <a:ea typeface="Roboto Slab" pitchFamily="2" charset="0"/>
              </a:rPr>
              <a:t>Lower quality</a:t>
            </a:r>
          </a:p>
        </p:txBody>
      </p:sp>
    </p:spTree>
    <p:extLst>
      <p:ext uri="{BB962C8B-B14F-4D97-AF65-F5344CB8AC3E}">
        <p14:creationId xmlns:p14="http://schemas.microsoft.com/office/powerpoint/2010/main" val="19726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Timings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09" y="1260000"/>
            <a:ext cx="6960872" cy="52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5211" y="2736502"/>
            <a:ext cx="3909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Test setup specs: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Slab" pitchFamily="2" charset="0"/>
                <a:ea typeface="Roboto Slab" pitchFamily="2" charset="0"/>
              </a:rPr>
              <a:t>i7-4790k @ 4.0 GHz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Slab" pitchFamily="2" charset="0"/>
                <a:ea typeface="Roboto Slab" pitchFamily="2" charset="0"/>
              </a:rPr>
              <a:t>Nvidia GTX 980 Ti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4658716"/>
            <a:ext cx="6835396" cy="102570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193247"/>
            <a:ext cx="6804661" cy="10105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717586"/>
            <a:ext cx="6804665" cy="102069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Evaluation of Intensity Reproduction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777240" y="1966325"/>
            <a:ext cx="271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Reference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40" y="3439635"/>
            <a:ext cx="344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[de Goes et al. 2012]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4909958"/>
            <a:ext cx="344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Ours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789170" y="2735490"/>
            <a:ext cx="5913120" cy="369332"/>
            <a:chOff x="5080635" y="2287175"/>
            <a:chExt cx="5913120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5080635" y="2287175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Q1: 1.55%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4795" y="2287175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Q2: 10.92%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48955" y="2287175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Q3: 29.69%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683115" y="2287175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Q4: 57.83%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89170" y="4203754"/>
            <a:ext cx="5913120" cy="369332"/>
            <a:chOff x="5080635" y="3591855"/>
            <a:chExt cx="5913120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5080635" y="3591855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Q1: 1.50%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14795" y="3591855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Q2: 10.90%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48955" y="3591855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Q3: 29.60%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683115" y="3591855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Q4: 57.90%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89170" y="5684420"/>
            <a:ext cx="5913120" cy="369332"/>
            <a:chOff x="5080635" y="4909949"/>
            <a:chExt cx="5913120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5080635" y="4909949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Q1: 1.64%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14795" y="4909949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Q2: 10.97%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48955" y="4909949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Q3: 29.73%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683115" y="4909949"/>
              <a:ext cx="131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Roboto Slab" pitchFamily="2" charset="0"/>
                  <a:ea typeface="Roboto Slab" pitchFamily="2" charset="0"/>
                </a:rPr>
                <a:t>Q4: 57.65%</a:t>
              </a:r>
              <a:endParaRPr lang="de-DE" dirty="0">
                <a:latin typeface="Roboto Slab" pitchFamily="2" charset="0"/>
                <a:ea typeface="Roboto Slab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55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Evaluation of Spatial / Spectral Properties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029343" y="1328648"/>
            <a:ext cx="199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Roboto Slab" pitchFamily="2" charset="0"/>
                <a:ea typeface="Roboto Slab" pitchFamily="2" charset="0"/>
              </a:rPr>
              <a:t>Lloyd‘s Method</a:t>
            </a:r>
            <a:endParaRPr lang="de-DE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8579" y="1320532"/>
            <a:ext cx="73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Roboto Slab" pitchFamily="2" charset="0"/>
                <a:ea typeface="Roboto Slab" pitchFamily="2" charset="0"/>
              </a:rPr>
              <a:t>Ours</a:t>
            </a:r>
            <a:endParaRPr lang="de-DE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1348" y="1320532"/>
            <a:ext cx="89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Roboto Slab" pitchFamily="2" charset="0"/>
                <a:ea typeface="Roboto Slab" pitchFamily="2" charset="0"/>
              </a:rPr>
              <a:t>CCVT</a:t>
            </a:r>
            <a:endParaRPr lang="de-DE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3983" y="1328648"/>
            <a:ext cx="89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Roboto Slab" pitchFamily="2" charset="0"/>
                <a:ea typeface="Roboto Slab" pitchFamily="2" charset="0"/>
              </a:rPr>
              <a:t>Fattal</a:t>
            </a:r>
            <a:endParaRPr lang="de-DE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06618" y="1320532"/>
            <a:ext cx="89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Roboto Slab" pitchFamily="2" charset="0"/>
                <a:ea typeface="Roboto Slab" pitchFamily="2" charset="0"/>
              </a:rPr>
              <a:t>BNOT</a:t>
            </a:r>
            <a:endParaRPr lang="de-DE" dirty="0">
              <a:latin typeface="Roboto Slab" pitchFamily="2" charset="0"/>
              <a:ea typeface="Roboto Slab" pitchFamily="2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213383" y="1835158"/>
            <a:ext cx="1623804" cy="4861741"/>
            <a:chOff x="1213383" y="1835158"/>
            <a:chExt cx="1623804" cy="486174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128" y="1835158"/>
              <a:ext cx="1623059" cy="162305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129" y="3464577"/>
              <a:ext cx="1617916" cy="161791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383" y="5082492"/>
              <a:ext cx="1614407" cy="16144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244566" y="1831978"/>
            <a:ext cx="1635401" cy="4885362"/>
            <a:chOff x="3244566" y="1831978"/>
            <a:chExt cx="1635401" cy="488536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549" y="1831978"/>
              <a:ext cx="1629418" cy="162941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566" y="3462195"/>
              <a:ext cx="1630633" cy="163063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549" y="5092924"/>
              <a:ext cx="1624416" cy="1624416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283185" y="1841516"/>
            <a:ext cx="1633110" cy="4891661"/>
            <a:chOff x="5283185" y="1841516"/>
            <a:chExt cx="1633110" cy="489166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792" y="1841516"/>
              <a:ext cx="1624416" cy="162441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185" y="3465814"/>
              <a:ext cx="1633110" cy="163311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185" y="5100067"/>
              <a:ext cx="1633110" cy="163311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307921" y="1841516"/>
            <a:ext cx="1634977" cy="4900649"/>
            <a:chOff x="7307921" y="1841516"/>
            <a:chExt cx="1634977" cy="490064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551" y="1841516"/>
              <a:ext cx="1633717" cy="163371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551" y="3474101"/>
              <a:ext cx="1634347" cy="163434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921" y="5107818"/>
              <a:ext cx="1634347" cy="1634347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9333263" y="1841516"/>
            <a:ext cx="1635608" cy="4896669"/>
            <a:chOff x="9333263" y="1841516"/>
            <a:chExt cx="1635608" cy="489666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24" y="1841516"/>
              <a:ext cx="1634347" cy="163434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3894" y="3474101"/>
              <a:ext cx="1634977" cy="1634977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3263" y="5102578"/>
              <a:ext cx="1635607" cy="1635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269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470"/>
          </a:xfrm>
        </p:spPr>
        <p:txBody>
          <a:bodyPr/>
          <a:lstStyle/>
          <a:p>
            <a:r>
              <a:rPr lang="de-DE" dirty="0" smtClean="0"/>
              <a:t>What it‘s all about...</a:t>
            </a:r>
            <a:endParaRPr lang="de-DE" dirty="0"/>
          </a:p>
        </p:txBody>
      </p:sp>
      <p:pic>
        <p:nvPicPr>
          <p:cNvPr id="2" name="Acinipo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62" y="1636860"/>
            <a:ext cx="5856000" cy="4392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Bridge_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09977" y="1637325"/>
            <a:ext cx="5854762" cy="4391071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6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Animations</a:t>
            </a:r>
            <a:endParaRPr lang="de-DE" dirty="0"/>
          </a:p>
        </p:txBody>
      </p:sp>
      <p:pic>
        <p:nvPicPr>
          <p:cNvPr id="4" name="animation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000" y="1181596"/>
            <a:ext cx="9600000" cy="5400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00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omet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000" y="279000"/>
            <a:ext cx="11200000" cy="63000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9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55" y="764988"/>
            <a:ext cx="9887690" cy="532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Conclusion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Simple yet efficient Stippling / Sampling approach.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Rapid convergence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Similar output quality to recent works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Adaptive point size / Automatic number of points.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Works well in different domains.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Animation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3D Geometry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77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Local </a:t>
            </a:r>
            <a:r>
              <a:rPr lang="en-US" sz="3200" dirty="0"/>
              <a:t>error </a:t>
            </a:r>
            <a:r>
              <a:rPr lang="en-US" sz="3200" dirty="0" smtClean="0"/>
              <a:t>diffusion.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Split / Merge error propagation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Advanced </a:t>
            </a:r>
            <a:r>
              <a:rPr lang="en-US" sz="3200" dirty="0"/>
              <a:t>split </a:t>
            </a:r>
            <a:r>
              <a:rPr lang="en-US" sz="3200" dirty="0" smtClean="0"/>
              <a:t>operations.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Number seeds based on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error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Convergence prediction.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/>
              <a:t>Higher </a:t>
            </a:r>
            <a:r>
              <a:rPr lang="en-US" sz="3200" dirty="0"/>
              <a:t>dimensions.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8420476" y="581853"/>
            <a:ext cx="2642425" cy="1938068"/>
            <a:chOff x="7170421" y="1661160"/>
            <a:chExt cx="4531729" cy="3323765"/>
          </a:xfrm>
        </p:grpSpPr>
        <p:grpSp>
          <p:nvGrpSpPr>
            <p:cNvPr id="44" name="Group 43"/>
            <p:cNvGrpSpPr/>
            <p:nvPr/>
          </p:nvGrpSpPr>
          <p:grpSpPr>
            <a:xfrm>
              <a:off x="7170421" y="1661160"/>
              <a:ext cx="4442568" cy="3323765"/>
              <a:chOff x="624840" y="1211050"/>
              <a:chExt cx="7208255" cy="5392950"/>
            </a:xfrm>
          </p:grpSpPr>
          <p:sp>
            <p:nvSpPr>
              <p:cNvPr id="35" name="Freeform 34"/>
              <p:cNvSpPr/>
              <p:nvPr/>
            </p:nvSpPr>
            <p:spPr>
              <a:xfrm>
                <a:off x="1584166" y="1648703"/>
                <a:ext cx="5814060" cy="4512868"/>
              </a:xfrm>
              <a:custGeom>
                <a:avLst/>
                <a:gdLst>
                  <a:gd name="connsiteX0" fmla="*/ 876300 w 4290060"/>
                  <a:gd name="connsiteY0" fmla="*/ 579120 h 3329940"/>
                  <a:gd name="connsiteX1" fmla="*/ 3360420 w 4290060"/>
                  <a:gd name="connsiteY1" fmla="*/ 0 h 3329940"/>
                  <a:gd name="connsiteX2" fmla="*/ 4290060 w 4290060"/>
                  <a:gd name="connsiteY2" fmla="*/ 1470660 h 3329940"/>
                  <a:gd name="connsiteX3" fmla="*/ 4229100 w 4290060"/>
                  <a:gd name="connsiteY3" fmla="*/ 2415540 h 3329940"/>
                  <a:gd name="connsiteX4" fmla="*/ 2598420 w 4290060"/>
                  <a:gd name="connsiteY4" fmla="*/ 3329940 h 3329940"/>
                  <a:gd name="connsiteX5" fmla="*/ 0 w 4290060"/>
                  <a:gd name="connsiteY5" fmla="*/ 1493520 h 3329940"/>
                  <a:gd name="connsiteX6" fmla="*/ 876300 w 4290060"/>
                  <a:gd name="connsiteY6" fmla="*/ 579120 h 332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90060" h="3329940">
                    <a:moveTo>
                      <a:pt x="876300" y="579120"/>
                    </a:moveTo>
                    <a:lnTo>
                      <a:pt x="3360420" y="0"/>
                    </a:lnTo>
                    <a:lnTo>
                      <a:pt x="4290060" y="1470660"/>
                    </a:lnTo>
                    <a:lnTo>
                      <a:pt x="4229100" y="2415540"/>
                    </a:lnTo>
                    <a:lnTo>
                      <a:pt x="2598420" y="3329940"/>
                    </a:lnTo>
                    <a:lnTo>
                      <a:pt x="0" y="1493520"/>
                    </a:lnTo>
                    <a:lnTo>
                      <a:pt x="876300" y="57912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888615" y="3624472"/>
                <a:ext cx="137159" cy="137159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8" name="Straight Connector 37"/>
              <p:cNvCxnSpPr>
                <a:endCxn id="35" idx="5"/>
              </p:cNvCxnSpPr>
              <p:nvPr/>
            </p:nvCxnSpPr>
            <p:spPr>
              <a:xfrm flipV="1">
                <a:off x="624840" y="3672781"/>
                <a:ext cx="959326" cy="9329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35" idx="0"/>
              </p:cNvCxnSpPr>
              <p:nvPr/>
            </p:nvCxnSpPr>
            <p:spPr>
              <a:xfrm>
                <a:off x="2026920" y="1714500"/>
                <a:ext cx="744843" cy="71905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endCxn id="35" idx="1"/>
              </p:cNvCxnSpPr>
              <p:nvPr/>
            </p:nvCxnSpPr>
            <p:spPr>
              <a:xfrm flipH="1">
                <a:off x="6138342" y="1211050"/>
                <a:ext cx="300367" cy="43765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35" idx="4"/>
              </p:cNvCxnSpPr>
              <p:nvPr/>
            </p:nvCxnSpPr>
            <p:spPr>
              <a:xfrm flipH="1">
                <a:off x="5090835" y="6161571"/>
                <a:ext cx="14813" cy="44242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35" idx="3"/>
              </p:cNvCxnSpPr>
              <p:nvPr/>
            </p:nvCxnSpPr>
            <p:spPr>
              <a:xfrm>
                <a:off x="7315611" y="4922340"/>
                <a:ext cx="517484" cy="449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5" idx="2"/>
              </p:cNvCxnSpPr>
              <p:nvPr/>
            </p:nvCxnSpPr>
            <p:spPr>
              <a:xfrm flipV="1">
                <a:off x="7398227" y="3219908"/>
                <a:ext cx="434868" cy="42189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Picture 50" descr="E:\fppt\template\arrows\arrow6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2164">
              <a:off x="9005645" y="1963151"/>
              <a:ext cx="816191" cy="604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1" descr="E:\fppt\template\arrows\arrow6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06413">
              <a:off x="7678028" y="2418400"/>
              <a:ext cx="816191" cy="604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 descr="E:\fppt\template\arrows\arrow6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53516">
              <a:off x="8166455" y="3644617"/>
              <a:ext cx="816191" cy="604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 descr="E:\fppt\template\arrows\arrow6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64280" flipV="1">
              <a:off x="10624911" y="2234899"/>
              <a:ext cx="816191" cy="53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 descr="E:\fppt\template\arrows\arrow6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87792" flipV="1">
              <a:off x="10885959" y="3279048"/>
              <a:ext cx="816191" cy="53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E:\fppt\template\arrows\arrow6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95616" flipV="1">
              <a:off x="10288815" y="4048368"/>
              <a:ext cx="816191" cy="53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oup 78"/>
          <p:cNvGrpSpPr/>
          <p:nvPr/>
        </p:nvGrpSpPr>
        <p:grpSpPr>
          <a:xfrm>
            <a:off x="8420476" y="2870528"/>
            <a:ext cx="2683134" cy="2007422"/>
            <a:chOff x="8224175" y="2935547"/>
            <a:chExt cx="3006584" cy="2249415"/>
          </a:xfrm>
        </p:grpSpPr>
        <p:grpSp>
          <p:nvGrpSpPr>
            <p:cNvPr id="57" name="Group 56"/>
            <p:cNvGrpSpPr/>
            <p:nvPr/>
          </p:nvGrpSpPr>
          <p:grpSpPr>
            <a:xfrm>
              <a:off x="8224175" y="2935547"/>
              <a:ext cx="3006584" cy="2249415"/>
              <a:chOff x="624840" y="1211050"/>
              <a:chExt cx="7208255" cy="5392950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1584166" y="1648703"/>
                <a:ext cx="5814060" cy="4512868"/>
              </a:xfrm>
              <a:custGeom>
                <a:avLst/>
                <a:gdLst>
                  <a:gd name="connsiteX0" fmla="*/ 876300 w 4290060"/>
                  <a:gd name="connsiteY0" fmla="*/ 579120 h 3329940"/>
                  <a:gd name="connsiteX1" fmla="*/ 3360420 w 4290060"/>
                  <a:gd name="connsiteY1" fmla="*/ 0 h 3329940"/>
                  <a:gd name="connsiteX2" fmla="*/ 4290060 w 4290060"/>
                  <a:gd name="connsiteY2" fmla="*/ 1470660 h 3329940"/>
                  <a:gd name="connsiteX3" fmla="*/ 4229100 w 4290060"/>
                  <a:gd name="connsiteY3" fmla="*/ 2415540 h 3329940"/>
                  <a:gd name="connsiteX4" fmla="*/ 2598420 w 4290060"/>
                  <a:gd name="connsiteY4" fmla="*/ 3329940 h 3329940"/>
                  <a:gd name="connsiteX5" fmla="*/ 0 w 4290060"/>
                  <a:gd name="connsiteY5" fmla="*/ 1493520 h 3329940"/>
                  <a:gd name="connsiteX6" fmla="*/ 876300 w 4290060"/>
                  <a:gd name="connsiteY6" fmla="*/ 579120 h 332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90060" h="3329940">
                    <a:moveTo>
                      <a:pt x="876300" y="579120"/>
                    </a:moveTo>
                    <a:lnTo>
                      <a:pt x="3360420" y="0"/>
                    </a:lnTo>
                    <a:lnTo>
                      <a:pt x="4290060" y="1470660"/>
                    </a:lnTo>
                    <a:lnTo>
                      <a:pt x="4229100" y="2415540"/>
                    </a:lnTo>
                    <a:lnTo>
                      <a:pt x="2598420" y="3329940"/>
                    </a:lnTo>
                    <a:lnTo>
                      <a:pt x="0" y="1493520"/>
                    </a:lnTo>
                    <a:lnTo>
                      <a:pt x="876300" y="57912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827935" y="3684419"/>
                <a:ext cx="137160" cy="13716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60" name="Straight Connector 59"/>
              <p:cNvCxnSpPr>
                <a:endCxn id="58" idx="5"/>
              </p:cNvCxnSpPr>
              <p:nvPr/>
            </p:nvCxnSpPr>
            <p:spPr>
              <a:xfrm flipV="1">
                <a:off x="624840" y="3672781"/>
                <a:ext cx="959326" cy="9329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endCxn id="58" idx="0"/>
              </p:cNvCxnSpPr>
              <p:nvPr/>
            </p:nvCxnSpPr>
            <p:spPr>
              <a:xfrm>
                <a:off x="2026920" y="1714500"/>
                <a:ext cx="744843" cy="71905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endCxn id="58" idx="1"/>
              </p:cNvCxnSpPr>
              <p:nvPr/>
            </p:nvCxnSpPr>
            <p:spPr>
              <a:xfrm flipH="1">
                <a:off x="6138342" y="1211050"/>
                <a:ext cx="300367" cy="43765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stCxn id="58" idx="4"/>
              </p:cNvCxnSpPr>
              <p:nvPr/>
            </p:nvCxnSpPr>
            <p:spPr>
              <a:xfrm flipH="1">
                <a:off x="5090835" y="6161571"/>
                <a:ext cx="14813" cy="44242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58" idx="3"/>
              </p:cNvCxnSpPr>
              <p:nvPr/>
            </p:nvCxnSpPr>
            <p:spPr>
              <a:xfrm>
                <a:off x="7315611" y="4922340"/>
                <a:ext cx="517484" cy="44976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58" idx="2"/>
              </p:cNvCxnSpPr>
              <p:nvPr/>
            </p:nvCxnSpPr>
            <p:spPr>
              <a:xfrm flipV="1">
                <a:off x="7398227" y="3219908"/>
                <a:ext cx="434868" cy="42189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Oval 66"/>
            <p:cNvSpPr/>
            <p:nvPr/>
          </p:nvSpPr>
          <p:spPr>
            <a:xfrm>
              <a:off x="9893479" y="4599657"/>
              <a:ext cx="57210" cy="57210"/>
            </a:xfrm>
            <a:prstGeom prst="ellipse">
              <a:avLst/>
            </a:prstGeom>
            <a:solidFill>
              <a:srgbClr val="FF5B5B"/>
            </a:solidFill>
            <a:ln>
              <a:solidFill>
                <a:srgbClr val="FF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5B5B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0617378" y="4051017"/>
              <a:ext cx="57210" cy="57210"/>
            </a:xfrm>
            <a:prstGeom prst="ellipse">
              <a:avLst/>
            </a:prstGeom>
            <a:solidFill>
              <a:srgbClr val="FF5B5B"/>
            </a:solidFill>
            <a:ln>
              <a:solidFill>
                <a:srgbClr val="FF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5B5B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10086836" y="3357597"/>
              <a:ext cx="57210" cy="57210"/>
            </a:xfrm>
            <a:prstGeom prst="ellipse">
              <a:avLst/>
            </a:prstGeom>
            <a:solidFill>
              <a:srgbClr val="FF5B5B"/>
            </a:solidFill>
            <a:ln>
              <a:solidFill>
                <a:srgbClr val="FF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5B5B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9335788" y="3868137"/>
              <a:ext cx="57210" cy="57210"/>
            </a:xfrm>
            <a:prstGeom prst="ellipse">
              <a:avLst/>
            </a:prstGeom>
            <a:solidFill>
              <a:srgbClr val="FF5B5B"/>
            </a:solidFill>
            <a:ln>
              <a:solidFill>
                <a:srgbClr val="FF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5B5B"/>
                </a:solidFill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 flipV="1">
              <a:off x="9448196" y="3904126"/>
              <a:ext cx="444637" cy="63071"/>
            </a:xfrm>
            <a:prstGeom prst="straightConnector1">
              <a:avLst/>
            </a:prstGeom>
            <a:ln w="38100">
              <a:solidFill>
                <a:srgbClr val="FF5B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10800000" flipH="1" flipV="1">
              <a:off x="10107723" y="4003798"/>
              <a:ext cx="444637" cy="63071"/>
            </a:xfrm>
            <a:prstGeom prst="straightConnector1">
              <a:avLst/>
            </a:prstGeom>
            <a:ln w="38100">
              <a:solidFill>
                <a:srgbClr val="FF5B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5400000" flipH="1" flipV="1">
              <a:off x="9832916" y="3650272"/>
              <a:ext cx="444637" cy="63071"/>
            </a:xfrm>
            <a:prstGeom prst="straightConnector1">
              <a:avLst/>
            </a:prstGeom>
            <a:ln w="38100">
              <a:solidFill>
                <a:srgbClr val="FF5B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6200000" flipH="1" flipV="1">
              <a:off x="9732120" y="4269770"/>
              <a:ext cx="444637" cy="63071"/>
            </a:xfrm>
            <a:prstGeom prst="straightConnector1">
              <a:avLst/>
            </a:prstGeom>
            <a:ln w="38100">
              <a:solidFill>
                <a:srgbClr val="FF5B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53" y="4319572"/>
            <a:ext cx="1501140" cy="15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9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70492" cy="2006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4069" y="1803148"/>
            <a:ext cx="3803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>
                <a:solidFill>
                  <a:srgbClr val="981A1A"/>
                </a:solidFill>
                <a:latin typeface="Roboto Slab" pitchFamily="2" charset="0"/>
                <a:ea typeface="Roboto Slab" pitchFamily="2" charset="0"/>
              </a:rPr>
              <a:t>Thank you!</a:t>
            </a:r>
            <a:endParaRPr lang="de-DE" sz="4800" dirty="0">
              <a:solidFill>
                <a:srgbClr val="981A1A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820" y="3429000"/>
            <a:ext cx="101041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Roboto Slab" pitchFamily="2" charset="0"/>
                <a:ea typeface="Roboto Slab" pitchFamily="2" charset="0"/>
              </a:rPr>
              <a:t>Code </a:t>
            </a:r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available:</a:t>
            </a:r>
            <a:br>
              <a:rPr lang="de-DE" sz="3200" dirty="0" smtClean="0">
                <a:latin typeface="Roboto Slab" pitchFamily="2" charset="0"/>
                <a:ea typeface="Roboto Slab" pitchFamily="2" charset="0"/>
              </a:rPr>
            </a:br>
            <a:r>
              <a:rPr lang="de-DE" sz="3200" dirty="0" smtClean="0">
                <a:solidFill>
                  <a:srgbClr val="2CAEC4"/>
                </a:solidFill>
                <a:latin typeface="Roboto Slab" pitchFamily="2" charset="0"/>
                <a:ea typeface="Roboto Slab" pitchFamily="2" charset="0"/>
              </a:rPr>
              <a:t>github.com/MarcSpicker/LindeBuzoGrayStippling</a:t>
            </a:r>
          </a:p>
          <a:p>
            <a:endParaRPr lang="de-DE" sz="2400" dirty="0">
              <a:solidFill>
                <a:srgbClr val="2CAEC4"/>
              </a:solidFill>
              <a:latin typeface="Roboto Slab" pitchFamily="2" charset="0"/>
              <a:ea typeface="Roboto Slab" pitchFamily="2" charset="0"/>
            </a:endParaRPr>
          </a:p>
          <a:p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Contact:</a:t>
            </a:r>
            <a:br>
              <a:rPr lang="de-DE" sz="3200" dirty="0" smtClean="0">
                <a:latin typeface="Roboto Slab" pitchFamily="2" charset="0"/>
                <a:ea typeface="Roboto Slab" pitchFamily="2" charset="0"/>
              </a:rPr>
            </a:br>
            <a:r>
              <a:rPr lang="de-DE" sz="3200" dirty="0" smtClean="0">
                <a:solidFill>
                  <a:srgbClr val="2CAEC4"/>
                </a:solidFill>
                <a:latin typeface="Roboto Slab" pitchFamily="2" charset="0"/>
                <a:ea typeface="Roboto Slab" pitchFamily="2" charset="0"/>
              </a:rPr>
              <a:t>marc.spicker@googlemail.com</a:t>
            </a:r>
            <a:endParaRPr lang="de-DE" sz="3200" dirty="0">
              <a:solidFill>
                <a:srgbClr val="2CAEC4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860" y="614428"/>
            <a:ext cx="2270759" cy="227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3195655" cy="5017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2" y="573460"/>
            <a:ext cx="3218671" cy="5053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019" y="609600"/>
            <a:ext cx="3223781" cy="50178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157" y="5791200"/>
            <a:ext cx="325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Roboto Slab" pitchFamily="2" charset="0"/>
                <a:ea typeface="Roboto Slab" pitchFamily="2" charset="0"/>
              </a:rPr>
              <a:t>Floyd Steinberg 2D</a:t>
            </a:r>
            <a:endParaRPr lang="de-DE" sz="24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5067" y="5791200"/>
            <a:ext cx="325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Roboto Slab" pitchFamily="2" charset="0"/>
                <a:ea typeface="Roboto Slab" pitchFamily="2" charset="0"/>
              </a:rPr>
              <a:t>+ 10 Lloyd Iterations</a:t>
            </a:r>
            <a:endParaRPr lang="de-DE" sz="24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6149" y="5791199"/>
            <a:ext cx="281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latin typeface="Roboto Slab" pitchFamily="2" charset="0"/>
                <a:ea typeface="Roboto Slab" pitchFamily="2" charset="0"/>
              </a:rPr>
              <a:t>Ours</a:t>
            </a:r>
            <a:endParaRPr lang="de-DE" sz="2400" dirty="0"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924800" y="323850"/>
            <a:ext cx="0" cy="621030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7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loydSizeError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393" y="1678354"/>
            <a:ext cx="8995424" cy="40420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5" y="1678355"/>
            <a:ext cx="8982411" cy="40420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0287854" y="1059261"/>
            <a:ext cx="1183622" cy="5280270"/>
            <a:chOff x="9665961" y="1415551"/>
            <a:chExt cx="1092530" cy="48738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18602" y="3516213"/>
              <a:ext cx="3387248" cy="677449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9665961" y="1415551"/>
              <a:ext cx="10925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Roboto Slab" pitchFamily="2" charset="0"/>
                  <a:ea typeface="Roboto Slab" pitchFamily="2" charset="0"/>
                </a:rPr>
                <a:t>c</a:t>
              </a:r>
              <a:r>
                <a:rPr lang="de-DE" sz="2000" dirty="0" smtClean="0">
                  <a:latin typeface="Roboto Slab" pitchFamily="2" charset="0"/>
                  <a:ea typeface="Roboto Slab" pitchFamily="2" charset="0"/>
                </a:rPr>
                <a:t>ell too small</a:t>
              </a:r>
              <a:endParaRPr lang="de-DE" sz="2000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665961" y="5581563"/>
              <a:ext cx="10925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Roboto Slab" pitchFamily="2" charset="0"/>
                  <a:ea typeface="Roboto Slab" pitchFamily="2" charset="0"/>
                </a:rPr>
                <a:t>c</a:t>
              </a:r>
              <a:r>
                <a:rPr lang="de-DE" sz="2000" dirty="0" smtClean="0">
                  <a:latin typeface="Roboto Slab" pitchFamily="2" charset="0"/>
                  <a:ea typeface="Roboto Slab" pitchFamily="2" charset="0"/>
                </a:rPr>
                <a:t>ell too large</a:t>
              </a:r>
              <a:endParaRPr lang="de-DE" sz="2000" dirty="0">
                <a:latin typeface="Roboto Slab" pitchFamily="2" charset="0"/>
                <a:ea typeface="Roboto Slab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85673" y="747569"/>
            <a:ext cx="562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Lloyd Relaxation</a:t>
            </a:r>
            <a:endParaRPr lang="de-DE" sz="32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5673" y="747569"/>
            <a:ext cx="562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Target Density Distribution</a:t>
            </a:r>
            <a:endParaRPr lang="de-DE" sz="3200" dirty="0"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Problems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8790"/>
            <a:ext cx="10515600" cy="472817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/>
              <a:t>Converges very slowly, no clear stop criterion.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Converges into hexagonal subsets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/>
              <a:t>Results highly depend on initialization.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Number of points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Initial distribution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/>
              <a:t>State-of-the-art algorithms: Complex, time-consuming, limited or unintuitive controls.</a:t>
            </a:r>
          </a:p>
        </p:txBody>
      </p:sp>
    </p:spTree>
    <p:extLst>
      <p:ext uri="{BB962C8B-B14F-4D97-AF65-F5344CB8AC3E}">
        <p14:creationId xmlns:p14="http://schemas.microsoft.com/office/powerpoint/2010/main" val="36602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Linde-Buzo-Gray Algorithm</a:t>
            </a:r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604063" y="1644223"/>
            <a:ext cx="10983873" cy="3469343"/>
            <a:chOff x="499352" y="1598828"/>
            <a:chExt cx="10983873" cy="34693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52" y="1598828"/>
              <a:ext cx="3469343" cy="346934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716" y="1600498"/>
              <a:ext cx="3464448" cy="346444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185" y="1598828"/>
              <a:ext cx="3466040" cy="346604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755515" y="5311280"/>
            <a:ext cx="10680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Algorithm after 1, 2, and 3 splitting steps on a training dataset.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5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urved Connector 13"/>
          <p:cNvCxnSpPr>
            <a:stCxn id="7" idx="3"/>
            <a:endCxn id="40" idx="1"/>
          </p:cNvCxnSpPr>
          <p:nvPr/>
        </p:nvCxnSpPr>
        <p:spPr>
          <a:xfrm>
            <a:off x="10180567" y="2262795"/>
            <a:ext cx="1473271" cy="1159029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6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1653838" y="3357563"/>
            <a:ext cx="78581" cy="128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11" idx="2"/>
            <a:endCxn id="6" idx="0"/>
          </p:cNvCxnSpPr>
          <p:nvPr/>
        </p:nvCxnSpPr>
        <p:spPr>
          <a:xfrm>
            <a:off x="6444039" y="2528183"/>
            <a:ext cx="1" cy="49924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8" idx="3"/>
          </p:cNvCxnSpPr>
          <p:nvPr/>
        </p:nvCxnSpPr>
        <p:spPr>
          <a:xfrm>
            <a:off x="10841226" y="3424867"/>
            <a:ext cx="1059656" cy="4133"/>
          </a:xfrm>
          <a:prstGeom prst="straightConnector1">
            <a:avLst/>
          </a:prstGeom>
          <a:ln w="5715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4" idx="1"/>
          </p:cNvCxnSpPr>
          <p:nvPr/>
        </p:nvCxnSpPr>
        <p:spPr>
          <a:xfrm>
            <a:off x="342369" y="3424867"/>
            <a:ext cx="522145" cy="4965"/>
          </a:xfrm>
          <a:prstGeom prst="straightConnector1">
            <a:avLst/>
          </a:prstGeom>
          <a:ln w="5715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" idx="3"/>
            <a:endCxn id="7" idx="1"/>
          </p:cNvCxnSpPr>
          <p:nvPr/>
        </p:nvCxnSpPr>
        <p:spPr>
          <a:xfrm flipV="1">
            <a:off x="7291765" y="2262795"/>
            <a:ext cx="1427203" cy="115832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6" idx="3"/>
            <a:endCxn id="8" idx="1"/>
          </p:cNvCxnSpPr>
          <p:nvPr/>
        </p:nvCxnSpPr>
        <p:spPr>
          <a:xfrm>
            <a:off x="7291765" y="3421124"/>
            <a:ext cx="2087862" cy="374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6" idx="3"/>
            <a:endCxn id="9" idx="1"/>
          </p:cNvCxnSpPr>
          <p:nvPr/>
        </p:nvCxnSpPr>
        <p:spPr>
          <a:xfrm>
            <a:off x="7291765" y="3421124"/>
            <a:ext cx="1427203" cy="116581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Our Algorithm</a:t>
            </a:r>
            <a:endParaRPr lang="de-DE" dirty="0"/>
          </a:p>
        </p:txBody>
      </p:sp>
      <p:sp>
        <p:nvSpPr>
          <p:cNvPr id="4" name="Rounded Rectangle 3"/>
          <p:cNvSpPr/>
          <p:nvPr/>
        </p:nvSpPr>
        <p:spPr>
          <a:xfrm>
            <a:off x="864514" y="3044840"/>
            <a:ext cx="1578489" cy="769983"/>
          </a:xfrm>
          <a:prstGeom prst="roundRect">
            <a:avLst/>
          </a:prstGeom>
          <a:solidFill>
            <a:srgbClr val="FF9393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Point Set</a:t>
            </a:r>
            <a:endParaRPr lang="de-DE" sz="24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75060" y="3027424"/>
            <a:ext cx="1695450" cy="787400"/>
          </a:xfrm>
          <a:prstGeom prst="roundRect">
            <a:avLst/>
          </a:prstGeom>
          <a:solidFill>
            <a:srgbClr val="FF9393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Voronoi Diagram</a:t>
            </a:r>
            <a:endParaRPr lang="de-DE" sz="24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96315" y="3027424"/>
            <a:ext cx="1695450" cy="787400"/>
          </a:xfrm>
          <a:prstGeom prst="roundRect">
            <a:avLst/>
          </a:prstGeom>
          <a:solidFill>
            <a:srgbClr val="FF9393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Voronoi Cells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718968" y="2010506"/>
            <a:ext cx="1461599" cy="504577"/>
          </a:xfrm>
          <a:prstGeom prst="roundRect">
            <a:avLst/>
          </a:prstGeom>
          <a:solidFill>
            <a:srgbClr val="75DBFF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Split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79627" y="3172578"/>
            <a:ext cx="1461599" cy="504577"/>
          </a:xfrm>
          <a:prstGeom prst="roundRect">
            <a:avLst/>
          </a:prstGeom>
          <a:solidFill>
            <a:srgbClr val="75DBFF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Retain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18968" y="4334650"/>
            <a:ext cx="1461599" cy="504577"/>
          </a:xfrm>
          <a:prstGeom prst="roundRect">
            <a:avLst/>
          </a:prstGeom>
          <a:solidFill>
            <a:srgbClr val="75DBFF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Merge</a:t>
            </a:r>
          </a:p>
        </p:txBody>
      </p:sp>
      <p:cxnSp>
        <p:nvCxnSpPr>
          <p:cNvPr id="34" name="Straight Arrow Connector 33"/>
          <p:cNvCxnSpPr>
            <a:stCxn id="4" idx="3"/>
            <a:endCxn id="5" idx="1"/>
          </p:cNvCxnSpPr>
          <p:nvPr/>
        </p:nvCxnSpPr>
        <p:spPr>
          <a:xfrm flipV="1">
            <a:off x="2443003" y="3421124"/>
            <a:ext cx="632057" cy="870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3"/>
            <a:endCxn id="6" idx="1"/>
          </p:cNvCxnSpPr>
          <p:nvPr/>
        </p:nvCxnSpPr>
        <p:spPr>
          <a:xfrm>
            <a:off x="4770510" y="3421124"/>
            <a:ext cx="825805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 rot="18601787">
            <a:off x="2165553" y="2556473"/>
            <a:ext cx="1606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Roboto Slab" pitchFamily="2" charset="0"/>
                <a:ea typeface="Roboto Slab" pitchFamily="2" charset="0"/>
              </a:rPr>
              <a:t>Calculate</a:t>
            </a:r>
            <a:endParaRPr lang="de-DE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8600000">
            <a:off x="4560780" y="2557458"/>
            <a:ext cx="156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Roboto Slab" pitchFamily="2" charset="0"/>
                <a:ea typeface="Roboto Slab" pitchFamily="2" charset="0"/>
              </a:rPr>
              <a:t>Integrate</a:t>
            </a:r>
            <a:endParaRPr lang="de-DE" sz="20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023889" y="2520179"/>
            <a:ext cx="675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Roboto Slab" pitchFamily="2" charset="0"/>
                <a:ea typeface="Roboto Slab" pitchFamily="2" charset="0"/>
              </a:rPr>
              <a:t>1 : 2</a:t>
            </a:r>
            <a:endParaRPr lang="de-DE" sz="20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772898" y="3673272"/>
            <a:ext cx="675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Roboto Slab" pitchFamily="2" charset="0"/>
                <a:ea typeface="Roboto Slab" pitchFamily="2" charset="0"/>
              </a:rPr>
              <a:t>1 : 1</a:t>
            </a:r>
            <a:endParaRPr lang="de-DE" sz="20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112239" y="4839227"/>
            <a:ext cx="675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Roboto Slab" pitchFamily="2" charset="0"/>
                <a:ea typeface="Roboto Slab" pitchFamily="2" charset="0"/>
              </a:rPr>
              <a:t>1 : 0</a:t>
            </a:r>
            <a:endParaRPr lang="de-DE" sz="2000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2" y="4143736"/>
            <a:ext cx="1663152" cy="1484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1" y="4143736"/>
            <a:ext cx="1663152" cy="148441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34" y="4369340"/>
            <a:ext cx="967811" cy="103320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874758" y="3044840"/>
            <a:ext cx="14090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Roboto Slab" pitchFamily="2" charset="0"/>
                <a:ea typeface="Roboto Slab" pitchFamily="2" charset="0"/>
              </a:rPr>
              <a:t>Acceptable</a:t>
            </a:r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19245547">
            <a:off x="7306280" y="2475384"/>
            <a:ext cx="127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Roboto Slab" pitchFamily="2" charset="0"/>
                <a:ea typeface="Roboto Slab" pitchFamily="2" charset="0"/>
              </a:rPr>
              <a:t>Too large</a:t>
            </a:r>
            <a:endParaRPr lang="de-DE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2391203">
            <a:off x="7285649" y="4044373"/>
            <a:ext cx="140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Roboto Slab" pitchFamily="2" charset="0"/>
                <a:ea typeface="Roboto Slab" pitchFamily="2" charset="0"/>
              </a:rPr>
              <a:t>Too small</a:t>
            </a:r>
            <a:endParaRPr lang="de-DE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70" y="1637078"/>
            <a:ext cx="921537" cy="8911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868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49" grpId="0"/>
      <p:bldP spid="50" grpId="0"/>
      <p:bldP spid="69" grpId="0"/>
      <p:bldP spid="70" grpId="0"/>
      <p:bldP spid="71" grpId="0"/>
      <p:bldP spid="54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9122877" y="3956573"/>
            <a:ext cx="2485300" cy="2330480"/>
            <a:chOff x="9290571" y="4278640"/>
            <a:chExt cx="2485300" cy="23304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9290571" y="4278640"/>
                  <a:ext cx="24853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  <a:ea typeface="Roboto Slab" pitchFamily="2" charset="0"/>
                          <a:sym typeface="Wingdings" panose="05000000000000000000" pitchFamily="2" charset="2"/>
                        </a:rPr>
                        <m:t>&gt;1</m:t>
                      </m:r>
                    </m:oMath>
                  </a14:m>
                  <a:r>
                    <a:rPr lang="de-DE" sz="2400" dirty="0" smtClean="0">
                      <a:latin typeface="Roboto Slab" pitchFamily="2" charset="0"/>
                      <a:ea typeface="Roboto Slab" pitchFamily="2" charset="0"/>
                      <a:sym typeface="Wingdings" panose="05000000000000000000" pitchFamily="2" charset="2"/>
                    </a:rPr>
                    <a:t>   Split</a:t>
                  </a:r>
                  <a:endParaRPr lang="de-DE" sz="2400" dirty="0">
                    <a:latin typeface="Roboto Slab" pitchFamily="2" charset="0"/>
                    <a:ea typeface="Roboto Slab" pitchFamily="2" charset="0"/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0571" y="4278640"/>
                  <a:ext cx="248530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45" t="-10526" b="-3026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9290571" y="5213048"/>
                  <a:ext cx="24853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  <a:ea typeface="Roboto Slab" pitchFamily="2" charset="0"/>
                        </a:rPr>
                        <m:t>=1</m:t>
                      </m:r>
                    </m:oMath>
                  </a14:m>
                  <a:r>
                    <a:rPr lang="de-DE" sz="2400" dirty="0" smtClean="0">
                      <a:latin typeface="Roboto Slab" pitchFamily="2" charset="0"/>
                      <a:ea typeface="Roboto Slab" pitchFamily="2" charset="0"/>
                    </a:rPr>
                    <a:t> </a:t>
                  </a:r>
                  <a:r>
                    <a:rPr lang="de-DE" sz="2400" dirty="0" smtClean="0">
                      <a:latin typeface="Roboto Slab" pitchFamily="2" charset="0"/>
                      <a:ea typeface="Roboto Slab" pitchFamily="2" charset="0"/>
                      <a:sym typeface="Wingdings" panose="05000000000000000000" pitchFamily="2" charset="2"/>
                    </a:rPr>
                    <a:t>  Retain</a:t>
                  </a:r>
                  <a:endParaRPr lang="de-DE" sz="2400" dirty="0">
                    <a:latin typeface="Roboto Slab" pitchFamily="2" charset="0"/>
                    <a:ea typeface="Roboto Slab" pitchFamily="2" charset="0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0571" y="5213048"/>
                  <a:ext cx="2485300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0526" b="-3026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9290571" y="6147455"/>
                  <a:ext cx="24853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  <a:ea typeface="Roboto Slab" pitchFamily="2" charset="0"/>
                        </a:rPr>
                        <m:t>&lt;1</m:t>
                      </m:r>
                    </m:oMath>
                  </a14:m>
                  <a:r>
                    <a:rPr lang="de-DE" sz="2400" dirty="0" smtClean="0">
                      <a:latin typeface="Roboto Slab" pitchFamily="2" charset="0"/>
                      <a:ea typeface="Roboto Slab" pitchFamily="2" charset="0"/>
                    </a:rPr>
                    <a:t> </a:t>
                  </a:r>
                  <a:r>
                    <a:rPr lang="de-DE" sz="2400" dirty="0" smtClean="0">
                      <a:latin typeface="Roboto Slab" pitchFamily="2" charset="0"/>
                      <a:ea typeface="Roboto Slab" pitchFamily="2" charset="0"/>
                      <a:sym typeface="Wingdings" panose="05000000000000000000" pitchFamily="2" charset="2"/>
                    </a:rPr>
                    <a:t>  Merge</a:t>
                  </a:r>
                  <a:endParaRPr lang="de-DE" sz="2400" dirty="0">
                    <a:latin typeface="Roboto Slab" pitchFamily="2" charset="0"/>
                    <a:ea typeface="Roboto Slab" pitchFamily="2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0571" y="6147455"/>
                  <a:ext cx="248530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45" t="-10526" b="-3026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8148638" y="4206118"/>
            <a:ext cx="840368" cy="1897380"/>
            <a:chOff x="8316332" y="4528185"/>
            <a:chExt cx="840368" cy="18973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8316332" y="5010637"/>
                  <a:ext cx="301699" cy="8181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28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de-DE" sz="28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6332" y="5010637"/>
                  <a:ext cx="301699" cy="81817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eft Brace 45"/>
            <p:cNvSpPr/>
            <p:nvPr/>
          </p:nvSpPr>
          <p:spPr>
            <a:xfrm>
              <a:off x="8888259" y="4528185"/>
              <a:ext cx="268441" cy="1897380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Closer Look: Splitting and Merging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584166" y="1648703"/>
            <a:ext cx="5814060" cy="4512868"/>
          </a:xfrm>
          <a:custGeom>
            <a:avLst/>
            <a:gdLst>
              <a:gd name="connsiteX0" fmla="*/ 876300 w 4290060"/>
              <a:gd name="connsiteY0" fmla="*/ 579120 h 3329940"/>
              <a:gd name="connsiteX1" fmla="*/ 3360420 w 4290060"/>
              <a:gd name="connsiteY1" fmla="*/ 0 h 3329940"/>
              <a:gd name="connsiteX2" fmla="*/ 4290060 w 4290060"/>
              <a:gd name="connsiteY2" fmla="*/ 1470660 h 3329940"/>
              <a:gd name="connsiteX3" fmla="*/ 4229100 w 4290060"/>
              <a:gd name="connsiteY3" fmla="*/ 2415540 h 3329940"/>
              <a:gd name="connsiteX4" fmla="*/ 2598420 w 4290060"/>
              <a:gd name="connsiteY4" fmla="*/ 3329940 h 3329940"/>
              <a:gd name="connsiteX5" fmla="*/ 0 w 4290060"/>
              <a:gd name="connsiteY5" fmla="*/ 1493520 h 3329940"/>
              <a:gd name="connsiteX6" fmla="*/ 876300 w 4290060"/>
              <a:gd name="connsiteY6" fmla="*/ 579120 h 33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060" h="3329940">
                <a:moveTo>
                  <a:pt x="876300" y="579120"/>
                </a:moveTo>
                <a:lnTo>
                  <a:pt x="3360420" y="0"/>
                </a:lnTo>
                <a:lnTo>
                  <a:pt x="4290060" y="1470660"/>
                </a:lnTo>
                <a:lnTo>
                  <a:pt x="4229100" y="2415540"/>
                </a:lnTo>
                <a:lnTo>
                  <a:pt x="2598420" y="3329940"/>
                </a:lnTo>
                <a:lnTo>
                  <a:pt x="0" y="1493520"/>
                </a:lnTo>
                <a:lnTo>
                  <a:pt x="876300" y="5791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000410" y="2835199"/>
            <a:ext cx="195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Centroid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909820" y="3582064"/>
            <a:ext cx="137160" cy="13716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Straight Connector 6"/>
          <p:cNvCxnSpPr>
            <a:endCxn id="4" idx="5"/>
          </p:cNvCxnSpPr>
          <p:nvPr/>
        </p:nvCxnSpPr>
        <p:spPr>
          <a:xfrm flipV="1">
            <a:off x="624840" y="3672781"/>
            <a:ext cx="959326" cy="9329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4" idx="0"/>
          </p:cNvCxnSpPr>
          <p:nvPr/>
        </p:nvCxnSpPr>
        <p:spPr>
          <a:xfrm>
            <a:off x="2026920" y="1714500"/>
            <a:ext cx="744843" cy="7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4" idx="1"/>
          </p:cNvCxnSpPr>
          <p:nvPr/>
        </p:nvCxnSpPr>
        <p:spPr>
          <a:xfrm flipH="1">
            <a:off x="6138341" y="1295303"/>
            <a:ext cx="234519" cy="353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4"/>
          </p:cNvCxnSpPr>
          <p:nvPr/>
        </p:nvCxnSpPr>
        <p:spPr>
          <a:xfrm flipH="1">
            <a:off x="5090835" y="6161571"/>
            <a:ext cx="14813" cy="44242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3"/>
          </p:cNvCxnSpPr>
          <p:nvPr/>
        </p:nvCxnSpPr>
        <p:spPr>
          <a:xfrm>
            <a:off x="7315611" y="4922340"/>
            <a:ext cx="517484" cy="4497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2"/>
          </p:cNvCxnSpPr>
          <p:nvPr/>
        </p:nvCxnSpPr>
        <p:spPr>
          <a:xfrm flipV="1">
            <a:off x="7398226" y="3365517"/>
            <a:ext cx="322214" cy="27628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138343" y="1714500"/>
            <a:ext cx="1748357" cy="63246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047148" y="1274159"/>
                <a:ext cx="3665220" cy="1143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 smtClean="0">
                    <a:latin typeface="Roboto Slab" pitchFamily="2" charset="0"/>
                    <a:ea typeface="Roboto Slab" pitchFamily="2" charset="0"/>
                  </a:rPr>
                  <a:t>Contained Density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  <a:ea typeface="Roboto Slab" pitchFamily="2" charset="0"/>
                      </a:rPr>
                      <m:t>𝑑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Roboto Slab" pitchFamily="2" charset="0"/>
                      </a:rPr>
                      <m:t>=</m:t>
                    </m:r>
                    <m:nary>
                      <m:naryPr>
                        <m:ctrlPr>
                          <a:rPr lang="de-DE" sz="2800" b="0" i="1" smtClean="0">
                            <a:latin typeface="Cambria Math" charset="0"/>
                            <a:ea typeface="Roboto Slab" pitchFamily="2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sz="2800" b="0" i="1" smtClean="0">
                            <a:latin typeface="Cambria Math" panose="02040503050406030204" pitchFamily="18" charset="0"/>
                            <a:ea typeface="Roboto Slab" pitchFamily="2" charset="0"/>
                          </a:rPr>
                          <m:t>𝐴</m:t>
                        </m:r>
                      </m:sub>
                      <m:sup/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Roboto Slab" pitchFamily="2" charset="0"/>
                          </a:rPr>
                          <m:t>𝑝</m:t>
                        </m:r>
                        <m:d>
                          <m:dPr>
                            <m:ctrlPr>
                              <a:rPr lang="de-DE" sz="2800" b="0" i="1" smtClean="0">
                                <a:latin typeface="Cambria Math" charset="0"/>
                                <a:ea typeface="Roboto Slab" pitchFamily="2" charset="0"/>
                              </a:rPr>
                            </m:ctrlPr>
                          </m:d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Roboto Slab" pitchFamily="2" charset="0"/>
                              </a:rPr>
                              <m:t>𝑥</m:t>
                            </m:r>
                          </m:e>
                        </m:d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Roboto Slab" pitchFamily="2" charset="0"/>
                          </a:rPr>
                          <m:t> 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Roboto Slab" pitchFamily="2" charset="0"/>
                          </a:rPr>
                          <m:t>𝑑𝐴</m:t>
                        </m:r>
                      </m:e>
                    </m:nary>
                  </m:oMath>
                </a14:m>
                <a:endParaRPr lang="de-DE" sz="2800" dirty="0">
                  <a:latin typeface="Roboto Slab" pitchFamily="2" charset="0"/>
                  <a:ea typeface="Roboto Slab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148" y="1274159"/>
                <a:ext cx="3665220" cy="1143839"/>
              </a:xfrm>
              <a:prstGeom prst="rect">
                <a:avLst/>
              </a:prstGeom>
              <a:blipFill>
                <a:blip r:embed="rId7"/>
                <a:stretch>
                  <a:fillRect l="-3328" t="-4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047148" y="2820710"/>
                <a:ext cx="390932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 smtClean="0">
                    <a:latin typeface="Roboto Slab" pitchFamily="2" charset="0"/>
                    <a:ea typeface="Roboto Slab" pitchFamily="2" charset="0"/>
                  </a:rPr>
                  <a:t>Area of the generator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  <a:ea typeface="Roboto Slab" pitchFamily="2" charset="0"/>
                      </a:rPr>
                      <m:t>c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Roboto Slab" pitchFamily="2" charset="0"/>
                      </a:rPr>
                      <m:t>= 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de-DE" sz="28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2800" dirty="0">
                  <a:latin typeface="Roboto Slab" pitchFamily="2" charset="0"/>
                  <a:ea typeface="Roboto Slab" pitchFamily="2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148" y="2820710"/>
                <a:ext cx="3909325" cy="954107"/>
              </a:xfrm>
              <a:prstGeom prst="rect">
                <a:avLst/>
              </a:prstGeom>
              <a:blipFill>
                <a:blip r:embed="rId8"/>
                <a:stretch>
                  <a:fillRect l="-3120" t="-6410" r="-1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 flipH="1">
            <a:off x="5105650" y="3185160"/>
            <a:ext cx="2781050" cy="48762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9127512" y="3956573"/>
            <a:ext cx="2661267" cy="2330480"/>
            <a:chOff x="686137" y="5790151"/>
            <a:chExt cx="2661267" cy="23304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686137" y="5790151"/>
                  <a:ext cx="26612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Roboto Slab" pitchFamily="2" charset="0"/>
                          <a:sym typeface="Wingdings" panose="05000000000000000000" pitchFamily="2" charset="2"/>
                        </a:rPr>
                        <m:t>&gt;1+</m:t>
                      </m:r>
                      <m:r>
                        <a:rPr lang="de-DE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</m:oMath>
                  </a14:m>
                  <a:r>
                    <a:rPr lang="de-DE" sz="2400" dirty="0" smtClean="0">
                      <a:solidFill>
                        <a:schemeClr val="accent6"/>
                      </a:solidFill>
                      <a:latin typeface="Roboto Slab" pitchFamily="2" charset="0"/>
                      <a:ea typeface="Roboto Slab" pitchFamily="2" charset="0"/>
                      <a:sym typeface="Wingdings" panose="05000000000000000000" pitchFamily="2" charset="2"/>
                    </a:rPr>
                    <a:t> </a:t>
                  </a:r>
                  <a:r>
                    <a:rPr lang="de-DE" sz="2400" dirty="0" smtClean="0">
                      <a:latin typeface="Roboto Slab" pitchFamily="2" charset="0"/>
                      <a:ea typeface="Roboto Slab" pitchFamily="2" charset="0"/>
                      <a:sym typeface="Wingdings" panose="05000000000000000000" pitchFamily="2" charset="2"/>
                    </a:rPr>
                    <a:t>  Split</a:t>
                  </a:r>
                  <a:endParaRPr lang="de-DE" sz="2400" dirty="0">
                    <a:latin typeface="Roboto Slab" pitchFamily="2" charset="0"/>
                    <a:ea typeface="Roboto Slab" pitchFamily="2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137" y="5790151"/>
                  <a:ext cx="2661267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10526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686137" y="6587399"/>
                  <a:ext cx="266126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Roboto Slab" pitchFamily="2" charset="0"/>
                          <a:sym typeface="Wingdings" panose="05000000000000000000" pitchFamily="2" charset="2"/>
                        </a:rPr>
                        <m:t>1−</m:t>
                      </m:r>
                      <m:r>
                        <a:rPr lang="de-DE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  <m:r>
                        <a:rPr lang="de-DE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≤</m:t>
                      </m:r>
                      <m:r>
                        <a:rPr lang="de-DE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𝑥</m:t>
                      </m:r>
                      <m:r>
                        <a:rPr lang="de-DE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≤1+</m:t>
                      </m:r>
                      <m:r>
                        <a:rPr lang="de-DE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</m:oMath>
                  </a14:m>
                  <a:r>
                    <a:rPr lang="de-DE" sz="2400" dirty="0" smtClean="0">
                      <a:solidFill>
                        <a:schemeClr val="accent6"/>
                      </a:solidFill>
                      <a:latin typeface="Roboto Slab" pitchFamily="2" charset="0"/>
                      <a:ea typeface="Roboto Slab" pitchFamily="2" charset="0"/>
                      <a:sym typeface="Wingdings" panose="05000000000000000000" pitchFamily="2" charset="2"/>
                    </a:rPr>
                    <a:t> </a:t>
                  </a:r>
                  <a:r>
                    <a:rPr lang="de-DE" sz="2400" dirty="0" smtClean="0">
                      <a:latin typeface="Roboto Slab" pitchFamily="2" charset="0"/>
                      <a:ea typeface="Roboto Slab" pitchFamily="2" charset="0"/>
                      <a:sym typeface="Wingdings" panose="05000000000000000000" pitchFamily="2" charset="2"/>
                    </a:rPr>
                    <a:t>  Retain</a:t>
                  </a:r>
                  <a:endParaRPr lang="de-DE" sz="2400" dirty="0">
                    <a:latin typeface="Roboto Slab" pitchFamily="2" charset="0"/>
                    <a:ea typeface="Roboto Slab" pitchFamily="2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137" y="6587399"/>
                  <a:ext cx="2661267" cy="83099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432" b="-169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86137" y="7658966"/>
                  <a:ext cx="266126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Roboto Slab" pitchFamily="2" charset="0"/>
                          <a:sym typeface="Wingdings" panose="05000000000000000000" pitchFamily="2" charset="2"/>
                        </a:rPr>
                        <m:t>&lt;1−</m:t>
                      </m:r>
                      <m:r>
                        <a:rPr lang="de-DE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𝛼</m:t>
                      </m:r>
                    </m:oMath>
                  </a14:m>
                  <a:r>
                    <a:rPr lang="de-DE" sz="2400" dirty="0" smtClean="0">
                      <a:latin typeface="Roboto Slab" pitchFamily="2" charset="0"/>
                      <a:ea typeface="Roboto Slab" pitchFamily="2" charset="0"/>
                      <a:sym typeface="Wingdings" panose="05000000000000000000" pitchFamily="2" charset="2"/>
                    </a:rPr>
                    <a:t>   Merge</a:t>
                  </a:r>
                  <a:endParaRPr lang="de-DE" sz="2400" dirty="0">
                    <a:latin typeface="Roboto Slab" pitchFamily="2" charset="0"/>
                    <a:ea typeface="Roboto Slab" pitchFamily="2" charset="0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137" y="7658966"/>
                  <a:ext cx="2661267" cy="4616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0667" r="-3432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399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584166" y="1648703"/>
            <a:ext cx="5814060" cy="4512868"/>
          </a:xfrm>
          <a:custGeom>
            <a:avLst/>
            <a:gdLst>
              <a:gd name="connsiteX0" fmla="*/ 876300 w 4290060"/>
              <a:gd name="connsiteY0" fmla="*/ 579120 h 3329940"/>
              <a:gd name="connsiteX1" fmla="*/ 3360420 w 4290060"/>
              <a:gd name="connsiteY1" fmla="*/ 0 h 3329940"/>
              <a:gd name="connsiteX2" fmla="*/ 4290060 w 4290060"/>
              <a:gd name="connsiteY2" fmla="*/ 1470660 h 3329940"/>
              <a:gd name="connsiteX3" fmla="*/ 4229100 w 4290060"/>
              <a:gd name="connsiteY3" fmla="*/ 2415540 h 3329940"/>
              <a:gd name="connsiteX4" fmla="*/ 2598420 w 4290060"/>
              <a:gd name="connsiteY4" fmla="*/ 3329940 h 3329940"/>
              <a:gd name="connsiteX5" fmla="*/ 0 w 4290060"/>
              <a:gd name="connsiteY5" fmla="*/ 1493520 h 3329940"/>
              <a:gd name="connsiteX6" fmla="*/ 876300 w 4290060"/>
              <a:gd name="connsiteY6" fmla="*/ 579120 h 33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060" h="3329940">
                <a:moveTo>
                  <a:pt x="876300" y="579120"/>
                </a:moveTo>
                <a:lnTo>
                  <a:pt x="3360420" y="0"/>
                </a:lnTo>
                <a:lnTo>
                  <a:pt x="4290060" y="1470660"/>
                </a:lnTo>
                <a:lnTo>
                  <a:pt x="4229100" y="2415540"/>
                </a:lnTo>
                <a:lnTo>
                  <a:pt x="2598420" y="3329940"/>
                </a:lnTo>
                <a:lnTo>
                  <a:pt x="0" y="1493520"/>
                </a:lnTo>
                <a:lnTo>
                  <a:pt x="876300" y="5791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Closer Look: Cell </a:t>
            </a:r>
            <a:r>
              <a:rPr lang="de-DE" dirty="0" smtClean="0"/>
              <a:t>Splitting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4000410" y="2835199"/>
            <a:ext cx="195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latin typeface="Roboto Slab" pitchFamily="2" charset="0"/>
                <a:ea typeface="Roboto Slab" pitchFamily="2" charset="0"/>
              </a:rPr>
              <a:t>Centroid</a:t>
            </a:r>
            <a:endParaRPr lang="de-DE" sz="2800" dirty="0">
              <a:latin typeface="Roboto Slab" pitchFamily="2" charset="0"/>
              <a:ea typeface="Roboto Slab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968566" y="2036671"/>
                <a:ext cx="39555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dirty="0" smtClean="0">
                    <a:solidFill>
                      <a:srgbClr val="5B9BD5"/>
                    </a:solidFill>
                    <a:latin typeface="Roboto Slab" pitchFamily="2" charset="0"/>
                    <a:ea typeface="Roboto Slab" pitchFamily="2" charset="0"/>
                  </a:rPr>
                  <a:t>Inscribing Circle </a:t>
                </a:r>
                <a14:m>
                  <m:oMath xmlns:m="http://schemas.openxmlformats.org/officeDocument/2006/math">
                    <m:r>
                      <a:rPr lang="de-DE" sz="3200" b="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  <a:ea typeface="Roboto Slab" pitchFamily="2" charset="0"/>
                      </a:rPr>
                      <m:t>𝑟</m:t>
                    </m:r>
                  </m:oMath>
                </a14:m>
                <a:endParaRPr lang="de-DE" sz="3200" i="1" dirty="0">
                  <a:solidFill>
                    <a:srgbClr val="5B9BD5"/>
                  </a:solidFill>
                  <a:latin typeface="Roboto Slab" pitchFamily="2" charset="0"/>
                  <a:ea typeface="Roboto Slab" pitchFamily="2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566" y="2036671"/>
                <a:ext cx="3955574" cy="584775"/>
              </a:xfrm>
              <a:prstGeom prst="rect">
                <a:avLst/>
              </a:prstGeom>
              <a:blipFill>
                <a:blip r:embed="rId3"/>
                <a:stretch>
                  <a:fillRect l="-3852" t="-13542" b="-3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3294379" y="1942875"/>
            <a:ext cx="3870961" cy="3833085"/>
            <a:chOff x="3279139" y="1942875"/>
            <a:chExt cx="3870961" cy="3833085"/>
          </a:xfrm>
        </p:grpSpPr>
        <p:sp>
          <p:nvSpPr>
            <p:cNvPr id="4" name="Oval 3"/>
            <p:cNvSpPr/>
            <p:nvPr/>
          </p:nvSpPr>
          <p:spPr>
            <a:xfrm>
              <a:off x="3279139" y="1942875"/>
              <a:ext cx="3870961" cy="383308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/>
            <p:cNvSpPr/>
            <p:nvPr/>
          </p:nvSpPr>
          <p:spPr>
            <a:xfrm>
              <a:off x="5184139" y="3832860"/>
              <a:ext cx="72277" cy="722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" name="Straight Connector 11"/>
            <p:cNvCxnSpPr>
              <a:endCxn id="4" idx="4"/>
            </p:cNvCxnSpPr>
            <p:nvPr/>
          </p:nvCxnSpPr>
          <p:spPr>
            <a:xfrm flipH="1">
              <a:off x="5214620" y="3912093"/>
              <a:ext cx="3493" cy="1863867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63702" y="4501648"/>
              <a:ext cx="339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 smtClean="0">
                  <a:solidFill>
                    <a:srgbClr val="5B9BD5"/>
                  </a:solidFill>
                  <a:latin typeface="Roboto Slab" pitchFamily="2" charset="0"/>
                  <a:ea typeface="Roboto Slab" pitchFamily="2" charset="0"/>
                </a:rPr>
                <a:t>r</a:t>
              </a:r>
              <a:endParaRPr lang="de-DE" dirty="0">
                <a:solidFill>
                  <a:srgbClr val="5B9BD5"/>
                </a:solidFill>
                <a:latin typeface="Roboto Slab" pitchFamily="2" charset="0"/>
                <a:ea typeface="Roboto Slab" pitchFamily="2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92548" y="2315704"/>
            <a:ext cx="2535893" cy="2896307"/>
            <a:chOff x="3892548" y="2315704"/>
            <a:chExt cx="2535893" cy="2896307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3892548" y="4899591"/>
              <a:ext cx="1950720" cy="312420"/>
            </a:xfrm>
            <a:prstGeom prst="straightConnector1">
              <a:avLst/>
            </a:prstGeom>
            <a:ln w="571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4477721" y="2315704"/>
              <a:ext cx="1950720" cy="312420"/>
            </a:xfrm>
            <a:prstGeom prst="straightConnector1">
              <a:avLst/>
            </a:prstGeom>
            <a:ln w="571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/>
          <p:cNvSpPr/>
          <p:nvPr/>
        </p:nvSpPr>
        <p:spPr>
          <a:xfrm>
            <a:off x="4909820" y="3582064"/>
            <a:ext cx="137160" cy="13716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68566" y="2821369"/>
                <a:ext cx="4223434" cy="65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dirty="0" smtClean="0">
                    <a:solidFill>
                      <a:schemeClr val="accent6"/>
                    </a:solidFill>
                    <a:latin typeface="Roboto Slab" pitchFamily="2" charset="0"/>
                    <a:ea typeface="Roboto Slab" pitchFamily="2" charset="0"/>
                  </a:rPr>
                  <a:t>Cell Orientation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3200" i="1" smtClean="0">
                            <a:solidFill>
                              <a:schemeClr val="accent6"/>
                            </a:solidFill>
                            <a:latin typeface="Cambria Math" charset="0"/>
                            <a:ea typeface="Roboto Slab" pitchFamily="2" charset="0"/>
                          </a:rPr>
                        </m:ctrlPr>
                      </m:accPr>
                      <m:e>
                        <m:r>
                          <a:rPr lang="de-DE" sz="3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Roboto Slab" pitchFamily="2" charset="0"/>
                          </a:rPr>
                          <m:t>𝑑</m:t>
                        </m:r>
                      </m:e>
                    </m:acc>
                  </m:oMath>
                </a14:m>
                <a:endParaRPr lang="de-DE" sz="3200" i="1" dirty="0">
                  <a:solidFill>
                    <a:schemeClr val="accent6"/>
                  </a:solidFill>
                  <a:latin typeface="Roboto Slab" pitchFamily="2" charset="0"/>
                  <a:ea typeface="Roboto Slab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566" y="2821369"/>
                <a:ext cx="4223434" cy="657681"/>
              </a:xfrm>
              <a:prstGeom prst="rect">
                <a:avLst/>
              </a:prstGeom>
              <a:blipFill>
                <a:blip r:embed="rId4"/>
                <a:stretch>
                  <a:fillRect l="-3608" t="-926" b="-296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962316" y="3678973"/>
                <a:ext cx="31242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200" dirty="0" smtClean="0">
                    <a:solidFill>
                      <a:srgbClr val="FF5B5B"/>
                    </a:solidFill>
                    <a:latin typeface="Roboto Slab" pitchFamily="2" charset="0"/>
                    <a:ea typeface="Roboto Slab" pitchFamily="2" charset="0"/>
                  </a:rPr>
                  <a:t>Split Seeds </a:t>
                </a:r>
                <a14:m>
                  <m:oMath xmlns:m="http://schemas.openxmlformats.org/officeDocument/2006/math">
                    <m:r>
                      <a:rPr lang="de-DE" sz="3200" b="0" i="1" smtClean="0">
                        <a:solidFill>
                          <a:srgbClr val="FF5B5B"/>
                        </a:solidFill>
                        <a:latin typeface="Cambria Math" panose="02040503050406030204" pitchFamily="18" charset="0"/>
                        <a:ea typeface="Roboto Slab" pitchFamily="2" charset="0"/>
                      </a:rPr>
                      <m:t>𝑆</m:t>
                    </m:r>
                  </m:oMath>
                </a14:m>
                <a:r>
                  <a:rPr lang="de-DE" sz="3200" dirty="0" smtClean="0">
                    <a:solidFill>
                      <a:srgbClr val="FF5B5B"/>
                    </a:solidFill>
                    <a:latin typeface="Roboto Slab" pitchFamily="2" charset="0"/>
                    <a:ea typeface="Roboto Slab" pitchFamily="2" charset="0"/>
                  </a:rPr>
                  <a:t>:</a:t>
                </a:r>
                <a:endParaRPr lang="de-DE" sz="3200" i="1" dirty="0">
                  <a:solidFill>
                    <a:srgbClr val="FF5B5B"/>
                  </a:solidFill>
                  <a:latin typeface="Roboto Slab" pitchFamily="2" charset="0"/>
                  <a:ea typeface="Roboto Slab" pitchFamily="2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316" y="3678973"/>
                <a:ext cx="3124202" cy="584775"/>
              </a:xfrm>
              <a:prstGeom prst="rect">
                <a:avLst/>
              </a:prstGeom>
              <a:blipFill>
                <a:blip r:embed="rId5"/>
                <a:stretch>
                  <a:fillRect l="-4873" t="-13684" b="-347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3725654" y="3429635"/>
            <a:ext cx="2492446" cy="1042207"/>
            <a:chOff x="3725654" y="3429635"/>
            <a:chExt cx="2492446" cy="1042207"/>
          </a:xfrm>
        </p:grpSpPr>
        <p:sp>
          <p:nvSpPr>
            <p:cNvPr id="25" name="Oval 24"/>
            <p:cNvSpPr/>
            <p:nvPr/>
          </p:nvSpPr>
          <p:spPr>
            <a:xfrm>
              <a:off x="3725654" y="3429635"/>
              <a:ext cx="137160" cy="137160"/>
            </a:xfrm>
            <a:prstGeom prst="ellipse">
              <a:avLst/>
            </a:prstGeom>
            <a:solidFill>
              <a:srgbClr val="FF5B5B"/>
            </a:solidFill>
            <a:ln>
              <a:solidFill>
                <a:srgbClr val="FF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5B5B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80940" y="3715492"/>
              <a:ext cx="137160" cy="137160"/>
            </a:xfrm>
            <a:prstGeom prst="ellipse">
              <a:avLst/>
            </a:prstGeom>
            <a:solidFill>
              <a:srgbClr val="FF5B5B"/>
            </a:solidFill>
            <a:ln>
              <a:solidFill>
                <a:srgbClr val="FF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5B5B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3923615" y="3520200"/>
              <a:ext cx="936000" cy="117377"/>
            </a:xfrm>
            <a:prstGeom prst="straightConnector1">
              <a:avLst/>
            </a:prstGeom>
            <a:ln w="38100">
              <a:solidFill>
                <a:srgbClr val="FF5B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090835" y="3664911"/>
              <a:ext cx="936000" cy="101162"/>
            </a:xfrm>
            <a:prstGeom prst="straightConnector1">
              <a:avLst/>
            </a:prstGeom>
            <a:ln w="38100">
              <a:solidFill>
                <a:srgbClr val="FF5B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838100" y="3588410"/>
                  <a:ext cx="911171" cy="7007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de-DE" sz="2800" i="1" smtClean="0">
                              <a:solidFill>
                                <a:srgbClr val="FF5B5B"/>
                              </a:solidFill>
                              <a:latin typeface="Cambria Math" charset="0"/>
                              <a:ea typeface="Roboto Slab" pitchFamily="2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solidFill>
                                <a:srgbClr val="FF5B5B"/>
                              </a:solidFill>
                              <a:latin typeface="Cambria Math" panose="02040503050406030204" pitchFamily="18" charset="0"/>
                              <a:ea typeface="Roboto Slab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de-DE" sz="2800" b="0" i="1" smtClean="0">
                              <a:solidFill>
                                <a:srgbClr val="FF5B5B"/>
                              </a:solidFill>
                              <a:latin typeface="Cambria Math" panose="02040503050406030204" pitchFamily="18" charset="0"/>
                              <a:ea typeface="Roboto Slab" pitchFamily="2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de-DE" sz="2800" dirty="0" smtClean="0">
                      <a:solidFill>
                        <a:srgbClr val="FF5B5B"/>
                      </a:solidFill>
                      <a:latin typeface="Roboto Slab" pitchFamily="2" charset="0"/>
                      <a:ea typeface="Roboto Slab" pitchFamily="2" charset="0"/>
                    </a:rPr>
                    <a:t> r</a:t>
                  </a:r>
                  <a:endParaRPr lang="de-DE" dirty="0">
                    <a:solidFill>
                      <a:srgbClr val="FF5B5B"/>
                    </a:solidFill>
                    <a:latin typeface="Roboto Slab" pitchFamily="2" charset="0"/>
                    <a:ea typeface="Roboto Slab" pitchFamily="2" charset="0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100" y="3588410"/>
                  <a:ext cx="911171" cy="700705"/>
                </a:xfrm>
                <a:prstGeom prst="rect">
                  <a:avLst/>
                </a:prstGeom>
                <a:blipFill>
                  <a:blip r:embed="rId6"/>
                  <a:stretch>
                    <a:fillRect b="-1130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248092" y="3771137"/>
                  <a:ext cx="911171" cy="7007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de-DE" sz="2800" i="1" smtClean="0">
                              <a:solidFill>
                                <a:srgbClr val="FF5B5B"/>
                              </a:solidFill>
                              <a:latin typeface="Cambria Math" charset="0"/>
                              <a:ea typeface="Roboto Slab" pitchFamily="2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solidFill>
                                <a:srgbClr val="FF5B5B"/>
                              </a:solidFill>
                              <a:latin typeface="Cambria Math" panose="02040503050406030204" pitchFamily="18" charset="0"/>
                              <a:ea typeface="Roboto Slab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de-DE" sz="2800" b="0" i="1" smtClean="0">
                              <a:solidFill>
                                <a:srgbClr val="FF5B5B"/>
                              </a:solidFill>
                              <a:latin typeface="Cambria Math" panose="02040503050406030204" pitchFamily="18" charset="0"/>
                              <a:ea typeface="Roboto Slab" pitchFamily="2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de-DE" sz="2800" dirty="0" smtClean="0">
                      <a:solidFill>
                        <a:srgbClr val="FF5B5B"/>
                      </a:solidFill>
                      <a:latin typeface="Roboto Slab" pitchFamily="2" charset="0"/>
                      <a:ea typeface="Roboto Slab" pitchFamily="2" charset="0"/>
                    </a:rPr>
                    <a:t> r</a:t>
                  </a:r>
                  <a:endParaRPr lang="de-DE" dirty="0">
                    <a:solidFill>
                      <a:srgbClr val="FF5B5B"/>
                    </a:solidFill>
                    <a:latin typeface="Roboto Slab" pitchFamily="2" charset="0"/>
                    <a:ea typeface="Roboto Slab" pitchFamily="2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8092" y="3771137"/>
                  <a:ext cx="911171" cy="700705"/>
                </a:xfrm>
                <a:prstGeom prst="rect">
                  <a:avLst/>
                </a:prstGeom>
                <a:blipFill>
                  <a:blip r:embed="rId7"/>
                  <a:stretch>
                    <a:fillRect b="-1130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7920842" y="4359942"/>
                <a:ext cx="3376928" cy="806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de-DE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±</m:t>
                      </m:r>
                      <m:f>
                        <m:fPr>
                          <m:ctrlPr>
                            <a:rPr lang="de-DE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acc>
                        <m:accPr>
                          <m:chr m:val="⃗"/>
                          <m:ctrlPr>
                            <a:rPr lang="de-DE" sz="28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842" y="4359942"/>
                <a:ext cx="3376928" cy="8066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/>
          <p:cNvCxnSpPr>
            <a:endCxn id="6" idx="5"/>
          </p:cNvCxnSpPr>
          <p:nvPr/>
        </p:nvCxnSpPr>
        <p:spPr>
          <a:xfrm flipV="1">
            <a:off x="624840" y="3672781"/>
            <a:ext cx="959326" cy="9329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6" idx="0"/>
          </p:cNvCxnSpPr>
          <p:nvPr/>
        </p:nvCxnSpPr>
        <p:spPr>
          <a:xfrm>
            <a:off x="2026920" y="1714500"/>
            <a:ext cx="744843" cy="71905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6" idx="1"/>
          </p:cNvCxnSpPr>
          <p:nvPr/>
        </p:nvCxnSpPr>
        <p:spPr>
          <a:xfrm flipH="1">
            <a:off x="6138341" y="1295303"/>
            <a:ext cx="234519" cy="353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6" idx="4"/>
          </p:cNvCxnSpPr>
          <p:nvPr/>
        </p:nvCxnSpPr>
        <p:spPr>
          <a:xfrm flipH="1">
            <a:off x="5090835" y="6161571"/>
            <a:ext cx="14813" cy="44242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6" idx="3"/>
          </p:cNvCxnSpPr>
          <p:nvPr/>
        </p:nvCxnSpPr>
        <p:spPr>
          <a:xfrm>
            <a:off x="7315611" y="4922340"/>
            <a:ext cx="517484" cy="4497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6" idx="2"/>
          </p:cNvCxnSpPr>
          <p:nvPr/>
        </p:nvCxnSpPr>
        <p:spPr>
          <a:xfrm flipV="1">
            <a:off x="7398226" y="3365517"/>
            <a:ext cx="322214" cy="27628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5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34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5" y="1678355"/>
            <a:ext cx="8982411" cy="40420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85673" y="747569"/>
            <a:ext cx="562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Target Density Distribution</a:t>
            </a:r>
            <a:endParaRPr lang="de-DE" sz="3200" dirty="0">
              <a:latin typeface="Roboto Slab" pitchFamily="2" charset="0"/>
              <a:ea typeface="Roboto Slab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287854" y="1059261"/>
            <a:ext cx="1183622" cy="5280270"/>
            <a:chOff x="9665961" y="1415551"/>
            <a:chExt cx="1092530" cy="48738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18602" y="3516213"/>
              <a:ext cx="3387248" cy="677449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9665961" y="1415551"/>
              <a:ext cx="10925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Roboto Slab" pitchFamily="2" charset="0"/>
                  <a:ea typeface="Roboto Slab" pitchFamily="2" charset="0"/>
                </a:rPr>
                <a:t>c</a:t>
              </a:r>
              <a:r>
                <a:rPr lang="de-DE" sz="2000" dirty="0" smtClean="0">
                  <a:latin typeface="Roboto Slab" pitchFamily="2" charset="0"/>
                  <a:ea typeface="Roboto Slab" pitchFamily="2" charset="0"/>
                </a:rPr>
                <a:t>ell too small</a:t>
              </a:r>
              <a:endParaRPr lang="de-DE" sz="2000" dirty="0">
                <a:latin typeface="Roboto Slab" pitchFamily="2" charset="0"/>
                <a:ea typeface="Roboto Slab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665961" y="5581563"/>
              <a:ext cx="10925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Roboto Slab" pitchFamily="2" charset="0"/>
                  <a:ea typeface="Roboto Slab" pitchFamily="2" charset="0"/>
                </a:rPr>
                <a:t>c</a:t>
              </a:r>
              <a:r>
                <a:rPr lang="de-DE" sz="2000" dirty="0" smtClean="0">
                  <a:latin typeface="Roboto Slab" pitchFamily="2" charset="0"/>
                  <a:ea typeface="Roboto Slab" pitchFamily="2" charset="0"/>
                </a:rPr>
                <a:t>ell too large</a:t>
              </a:r>
              <a:endParaRPr lang="de-DE" sz="2000" dirty="0">
                <a:latin typeface="Roboto Slab" pitchFamily="2" charset="0"/>
                <a:ea typeface="Roboto Slab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5" y="1678355"/>
            <a:ext cx="8982410" cy="40420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285673" y="747568"/>
            <a:ext cx="562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Initial Point Distribution</a:t>
            </a:r>
            <a:endParaRPr lang="de-DE" sz="3200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3" y="1678354"/>
            <a:ext cx="8982411" cy="40420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285673" y="747567"/>
            <a:ext cx="562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Iteration 1</a:t>
            </a:r>
            <a:endParaRPr lang="de-DE" sz="3200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01" y="1678353"/>
            <a:ext cx="8982413" cy="40420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285673" y="747566"/>
            <a:ext cx="562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Iteration 2</a:t>
            </a:r>
            <a:endParaRPr lang="de-DE" sz="3200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9" y="1678352"/>
            <a:ext cx="8982416" cy="40420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285673" y="747565"/>
            <a:ext cx="562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Iteration 3</a:t>
            </a:r>
            <a:endParaRPr lang="de-DE" sz="3200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8" y="1678351"/>
            <a:ext cx="8982418" cy="40420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3285673" y="747564"/>
            <a:ext cx="562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Iteration 4</a:t>
            </a:r>
            <a:endParaRPr lang="de-DE" sz="3200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7" y="1678350"/>
            <a:ext cx="8982417" cy="40420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3285673" y="747564"/>
            <a:ext cx="562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Iteration 5</a:t>
            </a:r>
            <a:endParaRPr lang="de-DE" sz="3200" dirty="0"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5" y="1678348"/>
            <a:ext cx="8982420" cy="40420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3285673" y="747562"/>
            <a:ext cx="562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latin typeface="Roboto Slab" pitchFamily="2" charset="0"/>
                <a:ea typeface="Roboto Slab" pitchFamily="2" charset="0"/>
              </a:rPr>
              <a:t>Iteration 6</a:t>
            </a:r>
            <a:endParaRPr lang="de-DE" sz="3200" dirty="0"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8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499</Words>
  <Application>Microsoft Macintosh PowerPoint</Application>
  <PresentationFormat>Widescreen</PresentationFormat>
  <Paragraphs>170</Paragraphs>
  <Slides>26</Slides>
  <Notes>26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 Math</vt:lpstr>
      <vt:lpstr>Roboto Slab</vt:lpstr>
      <vt:lpstr>Wingdings</vt:lpstr>
      <vt:lpstr>Office Theme</vt:lpstr>
      <vt:lpstr>Weighted Linde-Buzo-Gray Stippling</vt:lpstr>
      <vt:lpstr>What it‘s all about...</vt:lpstr>
      <vt:lpstr>PowerPoint Presentation</vt:lpstr>
      <vt:lpstr>Problems</vt:lpstr>
      <vt:lpstr>Linde-Buzo-Gray Algorithm</vt:lpstr>
      <vt:lpstr>Our Algorithm</vt:lpstr>
      <vt:lpstr>Closer Look: Splitting and Merging</vt:lpstr>
      <vt:lpstr>Closer Look: Cell Splitting</vt:lpstr>
      <vt:lpstr>PowerPoint Presentation</vt:lpstr>
      <vt:lpstr>PowerPoint Presentation</vt:lpstr>
      <vt:lpstr>Global Point Size</vt:lpstr>
      <vt:lpstr>Local Point Size</vt:lpstr>
      <vt:lpstr>PowerPoint Presentation</vt:lpstr>
      <vt:lpstr>PowerPoint Presentation</vt:lpstr>
      <vt:lpstr>Convergence</vt:lpstr>
      <vt:lpstr>Hysteresis Parameter α</vt:lpstr>
      <vt:lpstr>Timings</vt:lpstr>
      <vt:lpstr>Evaluation of Intensity Reproduction</vt:lpstr>
      <vt:lpstr>Evaluation of Spatial / Spectral Properties</vt:lpstr>
      <vt:lpstr>Animations</vt:lpstr>
      <vt:lpstr>PowerPoint Presentation</vt:lpstr>
      <vt:lpstr>PowerPoint Presentation</vt:lpstr>
      <vt:lpstr>Conclusion</vt:lpstr>
      <vt:lpstr>Future 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482</cp:revision>
  <dcterms:created xsi:type="dcterms:W3CDTF">2017-11-08T11:13:05Z</dcterms:created>
  <dcterms:modified xsi:type="dcterms:W3CDTF">2017-11-30T13:55:30Z</dcterms:modified>
</cp:coreProperties>
</file>