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69" r:id="rId3"/>
    <p:sldId id="263" r:id="rId4"/>
    <p:sldId id="261" r:id="rId5"/>
    <p:sldId id="286" r:id="rId6"/>
    <p:sldId id="262" r:id="rId7"/>
    <p:sldId id="264" r:id="rId8"/>
    <p:sldId id="265" r:id="rId9"/>
    <p:sldId id="288" r:id="rId10"/>
    <p:sldId id="266" r:id="rId11"/>
    <p:sldId id="267" r:id="rId12"/>
    <p:sldId id="270" r:id="rId13"/>
    <p:sldId id="273" r:id="rId14"/>
    <p:sldId id="276" r:id="rId15"/>
    <p:sldId id="283" r:id="rId16"/>
    <p:sldId id="278" r:id="rId17"/>
    <p:sldId id="285" r:id="rId18"/>
    <p:sldId id="289" r:id="rId19"/>
    <p:sldId id="290" r:id="rId20"/>
    <p:sldId id="284" r:id="rId21"/>
    <p:sldId id="291" r:id="rId22"/>
    <p:sldId id="258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3C87"/>
    <a:srgbClr val="401E68"/>
    <a:srgbClr val="FF0000"/>
    <a:srgbClr val="AF0FBB"/>
    <a:srgbClr val="00FE00"/>
    <a:srgbClr val="545454"/>
    <a:srgbClr val="4301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66" autoAdjust="0"/>
    <p:restoredTop sz="72497" autoAdjust="0"/>
  </p:normalViewPr>
  <p:slideViewPr>
    <p:cSldViewPr snapToGrid="0" snapToObjects="1">
      <p:cViewPr varScale="1">
        <p:scale>
          <a:sx n="118" d="100"/>
          <a:sy n="118" d="100"/>
        </p:scale>
        <p:origin x="294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2D317-1F6B-4135-9456-10B1E6B93037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66C76-989B-4658-9D0F-81303EFC5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06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66C76-989B-4658-9D0F-81303EFC5F1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69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66C76-989B-4658-9D0F-81303EFC5F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66C76-989B-4658-9D0F-81303EFC5F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330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66C76-989B-4658-9D0F-81303EFC5F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77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66C76-989B-4658-9D0F-81303EFC5F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47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66C76-989B-4658-9D0F-81303EFC5F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4535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66C76-989B-4658-9D0F-81303EFC5F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125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66C76-989B-4658-9D0F-81303EFC5F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452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66C76-989B-4658-9D0F-81303EFC5F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4248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66C76-989B-4658-9D0F-81303EFC5F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3848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66C76-989B-4658-9D0F-81303EFC5F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79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66C76-989B-4658-9D0F-81303EFC5F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86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66C76-989B-4658-9D0F-81303EFC5F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5970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66C76-989B-4658-9D0F-81303EFC5F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0268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66C76-989B-4658-9D0F-81303EFC5F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59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66C76-989B-4658-9D0F-81303EFC5F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925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66C76-989B-4658-9D0F-81303EFC5F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98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66C76-989B-4658-9D0F-81303EFC5F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451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66C76-989B-4658-9D0F-81303EFC5F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26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66C76-989B-4658-9D0F-81303EFC5F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20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66C76-989B-4658-9D0F-81303EFC5F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851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66C76-989B-4658-9D0F-81303EFC5F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933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"/>
          <p:cNvSpPr>
            <a:spLocks/>
          </p:cNvSpPr>
          <p:nvPr userDrawn="1"/>
        </p:nvSpPr>
        <p:spPr bwMode="auto">
          <a:xfrm>
            <a:off x="239398" y="6327632"/>
            <a:ext cx="838200" cy="2413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eaLnBrk="1" hangingPunct="1">
              <a:defRPr/>
            </a:pP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Futura" charset="0"/>
                <a:cs typeface="Arial"/>
                <a:sym typeface="Futura" charset="0"/>
              </a:rPr>
              <a:t>Sponsored by </a:t>
            </a:r>
          </a:p>
        </p:txBody>
      </p:sp>
      <p:pic>
        <p:nvPicPr>
          <p:cNvPr id="21" name="Picture 1" descr="SA2015_Logo_PP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747" y="716962"/>
            <a:ext cx="3233215" cy="100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 descr="SA2015_Tree_PP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893" y="1932150"/>
            <a:ext cx="3810000" cy="495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188803" y="1520571"/>
            <a:ext cx="5343996" cy="3731683"/>
          </a:xfrm>
        </p:spPr>
        <p:txBody>
          <a:bodyPr>
            <a:normAutofit/>
          </a:bodyPr>
          <a:lstStyle>
            <a:lvl1pPr marL="0" indent="0" algn="ctr">
              <a:buNone/>
              <a:defRPr sz="3600" b="1" baseline="0">
                <a:solidFill>
                  <a:srgbClr val="430166"/>
                </a:solidFill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Title or Logo</a:t>
            </a:r>
          </a:p>
        </p:txBody>
      </p:sp>
      <p:pic>
        <p:nvPicPr>
          <p:cNvPr id="23" name="Picture 1" descr="SA2015_Topbar_PP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90788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/>
          <p:cNvPicPr>
            <a:picLocks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36" y="6092930"/>
            <a:ext cx="67151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5" name="Picture 10"/>
          <p:cNvPicPr>
            <a:picLocks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274" y="6264380"/>
            <a:ext cx="2857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1176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50" y="15440"/>
            <a:ext cx="6825744" cy="873561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rgbClr val="43016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Rectangle 8"/>
          <p:cNvSpPr>
            <a:spLocks/>
          </p:cNvSpPr>
          <p:nvPr userDrawn="1"/>
        </p:nvSpPr>
        <p:spPr bwMode="auto">
          <a:xfrm>
            <a:off x="7451274" y="6451984"/>
            <a:ext cx="964966" cy="283633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eaLnBrk="1" hangingPunct="1">
              <a:defRPr/>
            </a:pPr>
            <a:r>
              <a:rPr lang="en-US" sz="800" dirty="0">
                <a:solidFill>
                  <a:srgbClr val="545454"/>
                </a:solidFill>
                <a:latin typeface="Arial"/>
                <a:ea typeface="Futura" charset="0"/>
                <a:cs typeface="Arial"/>
                <a:sym typeface="Futura" charset="0"/>
              </a:rPr>
              <a:t>Sponsored by 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304800" y="6407881"/>
            <a:ext cx="1863725" cy="2590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sz="1000" b="1" dirty="0">
                <a:solidFill>
                  <a:srgbClr val="430166"/>
                </a:solidFill>
                <a:latin typeface="Proxima Nova Regular"/>
                <a:cs typeface="Proxima Nova Regular"/>
              </a:rPr>
              <a:t>SA2015</a:t>
            </a:r>
            <a:r>
              <a:rPr lang="en-US" sz="1000" b="1" dirty="0">
                <a:solidFill>
                  <a:srgbClr val="545454"/>
                </a:solidFill>
                <a:latin typeface="Proxima Nova Regular"/>
                <a:cs typeface="Proxima Nova Regular"/>
              </a:rPr>
              <a:t>.SIGGRAPH.ORG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>
            <a:off x="3108" y="889000"/>
            <a:ext cx="8763000" cy="0"/>
          </a:xfrm>
          <a:prstGeom prst="line">
            <a:avLst/>
          </a:prstGeom>
          <a:solidFill>
            <a:srgbClr val="000000"/>
          </a:solidFill>
          <a:ln w="25400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 userDrawn="1"/>
        </p:nvCxnSpPr>
        <p:spPr bwMode="auto">
          <a:xfrm>
            <a:off x="381000" y="6269604"/>
            <a:ext cx="8763000" cy="0"/>
          </a:xfrm>
          <a:prstGeom prst="line">
            <a:avLst/>
          </a:prstGeom>
          <a:solidFill>
            <a:srgbClr val="000000"/>
          </a:solidFill>
          <a:ln w="25400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Content Placeholder 18"/>
          <p:cNvSpPr>
            <a:spLocks noGrp="1"/>
          </p:cNvSpPr>
          <p:nvPr>
            <p:ph sz="quarter" idx="10"/>
          </p:nvPr>
        </p:nvSpPr>
        <p:spPr>
          <a:xfrm>
            <a:off x="146050" y="1452033"/>
            <a:ext cx="8847138" cy="4353984"/>
          </a:xfrm>
        </p:spPr>
        <p:txBody>
          <a:bodyPr/>
          <a:lstStyle>
            <a:lvl1pPr marL="342900" indent="-342900">
              <a:buSzPct val="100000"/>
              <a:buFontTx/>
              <a:buBlip>
                <a:blip r:embed="rId2"/>
              </a:buBlip>
              <a:defRPr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2"/>
              </a:buBlip>
              <a:defRPr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2"/>
              </a:buBlip>
              <a:defRPr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20" name="Picture 1" descr="SA2015_Topbar_PP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85" y="895560"/>
            <a:ext cx="2490788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 descr="SA2015_Topbar_PP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377" y="5933939"/>
            <a:ext cx="2490787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/>
          <p:cNvPicPr>
            <a:picLocks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618" y="6226280"/>
            <a:ext cx="67151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3" name="Picture 10"/>
          <p:cNvPicPr>
            <a:picLocks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756" y="6397730"/>
            <a:ext cx="2857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0" descr="SA2015_Logo_PPT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3" y="228600"/>
            <a:ext cx="172243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9123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 bwMode="auto">
          <a:xfrm>
            <a:off x="3108" y="889000"/>
            <a:ext cx="8763000" cy="0"/>
          </a:xfrm>
          <a:prstGeom prst="line">
            <a:avLst/>
          </a:prstGeom>
          <a:solidFill>
            <a:srgbClr val="000000"/>
          </a:solidFill>
          <a:ln w="25400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569981" y="2867737"/>
            <a:ext cx="8040687" cy="1572683"/>
          </a:xfrm>
        </p:spPr>
        <p:txBody>
          <a:bodyPr>
            <a:normAutofit/>
          </a:bodyPr>
          <a:lstStyle>
            <a:lvl1pPr marL="0" indent="0" algn="ctr">
              <a:buNone/>
              <a:defRPr sz="3600" b="1">
                <a:solidFill>
                  <a:srgbClr val="43016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Slide Separator Title</a:t>
            </a:r>
          </a:p>
        </p:txBody>
      </p:sp>
      <p:sp>
        <p:nvSpPr>
          <p:cNvPr id="19" name="Rectangle 8"/>
          <p:cNvSpPr>
            <a:spLocks/>
          </p:cNvSpPr>
          <p:nvPr userDrawn="1"/>
        </p:nvSpPr>
        <p:spPr bwMode="auto">
          <a:xfrm>
            <a:off x="7451274" y="6451984"/>
            <a:ext cx="964966" cy="283633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eaLnBrk="1" hangingPunct="1">
              <a:defRPr/>
            </a:pPr>
            <a:r>
              <a:rPr lang="en-US" sz="800" dirty="0">
                <a:solidFill>
                  <a:srgbClr val="545454"/>
                </a:solidFill>
                <a:latin typeface="Arial"/>
                <a:ea typeface="Futura" charset="0"/>
                <a:cs typeface="Arial"/>
                <a:sym typeface="Futura" charset="0"/>
              </a:rPr>
              <a:t>Sponsored by 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304800" y="6407881"/>
            <a:ext cx="1863725" cy="2590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sz="1000" b="1" dirty="0">
                <a:solidFill>
                  <a:srgbClr val="430166"/>
                </a:solidFill>
                <a:latin typeface="Proxima Nova Regular"/>
                <a:cs typeface="Proxima Nova Regular"/>
              </a:rPr>
              <a:t>SA2015</a:t>
            </a:r>
            <a:r>
              <a:rPr lang="en-US" sz="1000" b="1" dirty="0">
                <a:solidFill>
                  <a:srgbClr val="545454"/>
                </a:solidFill>
                <a:latin typeface="Proxima Nova Regular"/>
                <a:cs typeface="Proxima Nova Regular"/>
              </a:rPr>
              <a:t>.SIGGRAPH.ORG</a:t>
            </a:r>
          </a:p>
        </p:txBody>
      </p:sp>
      <p:cxnSp>
        <p:nvCxnSpPr>
          <p:cNvPr id="23" name="Straight Connector 22"/>
          <p:cNvCxnSpPr/>
          <p:nvPr userDrawn="1"/>
        </p:nvCxnSpPr>
        <p:spPr bwMode="auto">
          <a:xfrm>
            <a:off x="381000" y="6269604"/>
            <a:ext cx="8763000" cy="0"/>
          </a:xfrm>
          <a:prstGeom prst="line">
            <a:avLst/>
          </a:prstGeom>
          <a:solidFill>
            <a:srgbClr val="000000"/>
          </a:solidFill>
          <a:ln w="25400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5" name="Picture 1" descr="SA2015_Topbar_PP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85" y="895560"/>
            <a:ext cx="2490788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 descr="SA2015_Topbar_PP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377" y="5933939"/>
            <a:ext cx="2490787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9"/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618" y="6226280"/>
            <a:ext cx="67151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" name="Picture 10"/>
          <p:cNvPicPr>
            <a:picLocks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756" y="6397730"/>
            <a:ext cx="2857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0" descr="SA2015_Logo_PPT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3" y="228600"/>
            <a:ext cx="172243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336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 bwMode="auto">
          <a:xfrm>
            <a:off x="4271352" y="1803400"/>
            <a:ext cx="3429000" cy="0"/>
          </a:xfrm>
          <a:prstGeom prst="line">
            <a:avLst/>
          </a:prstGeom>
          <a:solidFill>
            <a:srgbClr val="000000"/>
          </a:solidFill>
          <a:ln w="25400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8"/>
          <p:cNvSpPr>
            <a:spLocks/>
          </p:cNvSpPr>
          <p:nvPr userDrawn="1"/>
        </p:nvSpPr>
        <p:spPr bwMode="auto">
          <a:xfrm>
            <a:off x="7256890" y="6503824"/>
            <a:ext cx="900171" cy="220133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eaLnBrk="1" hangingPunct="1">
              <a:defRPr/>
            </a:pPr>
            <a:r>
              <a:rPr lang="en-US" sz="800" dirty="0">
                <a:solidFill>
                  <a:srgbClr val="545454"/>
                </a:solidFill>
                <a:latin typeface="Arial"/>
                <a:ea typeface="Futura" charset="0"/>
                <a:cs typeface="Arial"/>
                <a:sym typeface="Futura" charset="0"/>
              </a:rPr>
              <a:t>Sponsored by </a:t>
            </a:r>
          </a:p>
        </p:txBody>
      </p:sp>
      <p:pic>
        <p:nvPicPr>
          <p:cNvPr id="10" name="Picture 9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25" y="6220801"/>
            <a:ext cx="548806" cy="6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728" y="6404011"/>
            <a:ext cx="233350" cy="31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304800" y="6442441"/>
            <a:ext cx="1863725" cy="2590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sz="1000" b="1" dirty="0">
                <a:solidFill>
                  <a:srgbClr val="430166"/>
                </a:solidFill>
                <a:latin typeface="Proxima Nova Regular"/>
                <a:cs typeface="Proxima Nova Regular"/>
              </a:rPr>
              <a:t>SA2015</a:t>
            </a:r>
            <a:r>
              <a:rPr lang="en-US" sz="1000" b="1" dirty="0">
                <a:solidFill>
                  <a:srgbClr val="545454"/>
                </a:solidFill>
                <a:latin typeface="Proxima Nova Regular"/>
                <a:cs typeface="Proxima Nova Regular"/>
              </a:rPr>
              <a:t>.SIGGRAPH.ORG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3708401" y="2349501"/>
            <a:ext cx="3989388" cy="2419351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Ending Text or Contact Information</a:t>
            </a:r>
          </a:p>
        </p:txBody>
      </p:sp>
      <p:cxnSp>
        <p:nvCxnSpPr>
          <p:cNvPr id="16" name="Straight Connector 15"/>
          <p:cNvCxnSpPr/>
          <p:nvPr userDrawn="1"/>
        </p:nvCxnSpPr>
        <p:spPr bwMode="auto">
          <a:xfrm>
            <a:off x="381000" y="6269604"/>
            <a:ext cx="8340222" cy="0"/>
          </a:xfrm>
          <a:prstGeom prst="line">
            <a:avLst/>
          </a:prstGeom>
          <a:solidFill>
            <a:srgbClr val="000000"/>
          </a:solidFill>
          <a:ln w="25400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8" name="Picture 1" descr="SA2015_Graphic_PP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46" y="1578820"/>
            <a:ext cx="3436954" cy="345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4" descr="SA2015_Topbar_PPT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952" y="1817146"/>
            <a:ext cx="17414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203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7B780-FA53-DF48-A1FA-E2D152A94740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8998E-2429-314E-B86C-A079AABAA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71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5.emf"/><Relationship Id="rId4" Type="http://schemas.openxmlformats.org/officeDocument/2006/relationships/image" Target="../media/image23.emf"/><Relationship Id="rId9" Type="http://schemas.openxmlformats.org/officeDocument/2006/relationships/image" Target="../media/image2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88803" y="1520572"/>
            <a:ext cx="5343996" cy="4604562"/>
          </a:xfrm>
        </p:spPr>
        <p:txBody>
          <a:bodyPr>
            <a:normAutofit/>
          </a:bodyPr>
          <a:lstStyle/>
          <a:p>
            <a:r>
              <a:rPr lang="en-US" dirty="0"/>
              <a:t>Depth-Aware C</a:t>
            </a:r>
            <a:r>
              <a:rPr lang="en-US" dirty="0" smtClean="0"/>
              <a:t>oherent Line Drawings</a:t>
            </a:r>
          </a:p>
          <a:p>
            <a:endParaRPr lang="en-US" sz="2000" dirty="0" smtClean="0"/>
          </a:p>
          <a:p>
            <a:r>
              <a:rPr lang="en-US" sz="1600" dirty="0" smtClean="0"/>
              <a:t>Marc Spicker</a:t>
            </a:r>
            <a:r>
              <a:rPr lang="en-US" sz="1600" baseline="30000" dirty="0" smtClean="0"/>
              <a:t>1</a:t>
            </a:r>
            <a:r>
              <a:rPr lang="en-US" sz="1600" dirty="0" smtClean="0"/>
              <a:t>, Julian Kratt</a:t>
            </a:r>
            <a:r>
              <a:rPr lang="en-US" sz="1600" baseline="30000" dirty="0" smtClean="0"/>
              <a:t>1</a:t>
            </a:r>
            <a:r>
              <a:rPr lang="en-US" sz="1600" dirty="0" smtClean="0"/>
              <a:t>,</a:t>
            </a:r>
          </a:p>
          <a:p>
            <a:r>
              <a:rPr lang="en-US" sz="1600" dirty="0" smtClean="0"/>
              <a:t>Diana Arellano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, Oliver Deussen</a:t>
            </a:r>
            <a:r>
              <a:rPr lang="en-US" sz="1600" baseline="30000" dirty="0" smtClean="0"/>
              <a:t>1</a:t>
            </a:r>
          </a:p>
          <a:p>
            <a:endParaRPr lang="en-US" sz="1600" baseline="30000" dirty="0" smtClean="0"/>
          </a:p>
          <a:p>
            <a:endParaRPr lang="en-US" sz="1600" baseline="30000" dirty="0"/>
          </a:p>
          <a:p>
            <a:r>
              <a:rPr lang="en-US" sz="1600" baseline="30000" dirty="0" smtClean="0"/>
              <a:t>1 </a:t>
            </a:r>
            <a:r>
              <a:rPr lang="en-US" sz="1600" dirty="0" smtClean="0"/>
              <a:t>University of Konstanz, Germany</a:t>
            </a:r>
          </a:p>
          <a:p>
            <a:r>
              <a:rPr lang="en-US" sz="1600" baseline="30000" dirty="0" smtClean="0"/>
              <a:t>2 </a:t>
            </a:r>
            <a:r>
              <a:rPr lang="en-US" sz="1600" dirty="0" smtClean="0"/>
              <a:t>Filmakademie Baden-Württemberg, </a:t>
            </a:r>
            <a:r>
              <a:rPr lang="en-US" sz="1600" dirty="0"/>
              <a:t>Germany</a:t>
            </a:r>
            <a:endParaRPr lang="en-US" sz="1600" baseline="30000" dirty="0"/>
          </a:p>
          <a:p>
            <a:endParaRPr lang="en-US" sz="1800" baseline="30000" dirty="0" smtClean="0"/>
          </a:p>
          <a:p>
            <a:endParaRPr lang="en-US" sz="1800" baseline="30000" dirty="0" smtClean="0"/>
          </a:p>
          <a:p>
            <a:endParaRPr lang="en-US" sz="1800" baseline="30000" dirty="0"/>
          </a:p>
          <a:p>
            <a:endParaRPr lang="en-US" sz="1800" dirty="0" smtClean="0"/>
          </a:p>
          <a:p>
            <a:endParaRPr lang="en-US" sz="1800" baseline="30000" dirty="0"/>
          </a:p>
          <a:p>
            <a:endParaRPr lang="en-US" sz="1800" baseline="30000" dirty="0" smtClean="0"/>
          </a:p>
          <a:p>
            <a:pPr algn="l"/>
            <a:endParaRPr lang="en-US" baseline="30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764" y="5366115"/>
            <a:ext cx="2638035" cy="3032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11" y="5118535"/>
            <a:ext cx="2132582" cy="79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70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Adaptive Edge Tangent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Extension to ETF construction: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44076" y="4992589"/>
                <a:ext cx="4139293" cy="94384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2 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 ∈ 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  <m:sup/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d>
                            <m:d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)|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076" y="4992589"/>
                <a:ext cx="4139293" cy="94384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168401" y="5233680"/>
            <a:ext cx="3783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Average angular deviation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434" y="2180778"/>
            <a:ext cx="1294857" cy="20935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676" y="2179913"/>
            <a:ext cx="1289467" cy="20847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099" y="2179913"/>
            <a:ext cx="1289467" cy="20847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239307" y="4243342"/>
            <a:ext cx="875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30676" y="4243342"/>
            <a:ext cx="1237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Original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86237" y="4243341"/>
            <a:ext cx="86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Ours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3900" y="4848225"/>
            <a:ext cx="4357688" cy="1233488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686425" y="2095500"/>
            <a:ext cx="1514475" cy="2575148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7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Flow-based Difference-of-Gaussians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mtClean="0"/>
              <a:t>Filter response </a:t>
            </a:r>
            <a:r>
              <a:rPr lang="en-US" dirty="0" smtClean="0"/>
              <a:t>forms an area: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Gradient ascend orthogonal to ETF for finding maximum response.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852" y="2223178"/>
            <a:ext cx="5279147" cy="270967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8" y="2929853"/>
            <a:ext cx="1873582" cy="1398343"/>
          </a:xfrm>
          <a:prstGeom prst="rect">
            <a:avLst/>
          </a:prstGeom>
          <a:ln w="158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Rectangle 29"/>
          <p:cNvSpPr/>
          <p:nvPr/>
        </p:nvSpPr>
        <p:spPr>
          <a:xfrm>
            <a:off x="4277208" y="3386138"/>
            <a:ext cx="542699" cy="40504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 flipH="1" flipV="1">
            <a:off x="2093119" y="2921794"/>
            <a:ext cx="2184090" cy="464347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2100263" y="3791180"/>
            <a:ext cx="2176948" cy="545076"/>
          </a:xfrm>
          <a:prstGeom prst="line">
            <a:avLst/>
          </a:prstGeom>
          <a:ln w="19050" cap="rnd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Down Arrow 39"/>
          <p:cNvSpPr/>
          <p:nvPr/>
        </p:nvSpPr>
        <p:spPr>
          <a:xfrm rot="1071968">
            <a:off x="960287" y="3245140"/>
            <a:ext cx="228848" cy="620388"/>
          </a:xfrm>
          <a:prstGeom prst="downArrow">
            <a:avLst/>
          </a:prstGeom>
          <a:solidFill>
            <a:schemeClr val="bg1"/>
          </a:solidFill>
          <a:ln w="28575"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2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/>
          <p:cNvCxnSpPr>
            <a:stCxn id="6" idx="2"/>
            <a:endCxn id="7" idx="0"/>
          </p:cNvCxnSpPr>
          <p:nvPr/>
        </p:nvCxnSpPr>
        <p:spPr>
          <a:xfrm>
            <a:off x="7690757" y="2811673"/>
            <a:ext cx="0" cy="796197"/>
          </a:xfrm>
          <a:prstGeom prst="straightConnector1">
            <a:avLst/>
          </a:prstGeom>
          <a:ln w="34925">
            <a:solidFill>
              <a:srgbClr val="593C87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8" idx="2"/>
            <a:endCxn id="9" idx="0"/>
          </p:cNvCxnSpPr>
          <p:nvPr/>
        </p:nvCxnSpPr>
        <p:spPr>
          <a:xfrm>
            <a:off x="1347106" y="2811673"/>
            <a:ext cx="0" cy="796197"/>
          </a:xfrm>
          <a:prstGeom prst="straightConnector1">
            <a:avLst/>
          </a:prstGeom>
          <a:ln w="34925">
            <a:solidFill>
              <a:srgbClr val="593C87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456" y="1916841"/>
            <a:ext cx="1765302" cy="13239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 Drawing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356" y="3607870"/>
            <a:ext cx="3383421" cy="25375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ounded Rectangle 4"/>
          <p:cNvSpPr/>
          <p:nvPr/>
        </p:nvSpPr>
        <p:spPr>
          <a:xfrm>
            <a:off x="3689346" y="1042921"/>
            <a:ext cx="1765303" cy="720000"/>
          </a:xfrm>
          <a:prstGeom prst="roundRect">
            <a:avLst/>
          </a:prstGeom>
          <a:solidFill>
            <a:srgbClr val="593C87"/>
          </a:solidFill>
          <a:ln>
            <a:solidFill>
              <a:srgbClr val="401E68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Input Depth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808757" y="2091673"/>
            <a:ext cx="1764000" cy="720000"/>
          </a:xfrm>
          <a:prstGeom prst="roundRect">
            <a:avLst/>
          </a:prstGeom>
          <a:solidFill>
            <a:srgbClr val="593C87"/>
          </a:solidFill>
          <a:ln>
            <a:solidFill>
              <a:srgbClr val="401E68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Distance to Maximum 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808757" y="3607870"/>
            <a:ext cx="1764000" cy="720000"/>
          </a:xfrm>
          <a:prstGeom prst="roundRect">
            <a:avLst/>
          </a:prstGeom>
          <a:solidFill>
            <a:srgbClr val="593C87"/>
          </a:solidFill>
          <a:ln>
            <a:solidFill>
              <a:srgbClr val="401E68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Line Width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65106" y="2091673"/>
            <a:ext cx="1764000" cy="720000"/>
          </a:xfrm>
          <a:prstGeom prst="roundRect">
            <a:avLst/>
          </a:prstGeom>
          <a:solidFill>
            <a:srgbClr val="593C87"/>
          </a:solidFill>
          <a:ln>
            <a:solidFill>
              <a:srgbClr val="401E68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Noise Suppression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65106" y="3607870"/>
            <a:ext cx="1764000" cy="720000"/>
          </a:xfrm>
          <a:prstGeom prst="roundRect">
            <a:avLst/>
          </a:prstGeom>
          <a:solidFill>
            <a:srgbClr val="593C87"/>
          </a:solidFill>
          <a:ln>
            <a:solidFill>
              <a:srgbClr val="401E68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Details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Elbow Connector 14"/>
          <p:cNvCxnSpPr>
            <a:stCxn id="5" idx="1"/>
            <a:endCxn id="8" idx="0"/>
          </p:cNvCxnSpPr>
          <p:nvPr/>
        </p:nvCxnSpPr>
        <p:spPr>
          <a:xfrm rot="10800000" flipV="1">
            <a:off x="1347106" y="1402921"/>
            <a:ext cx="2342240" cy="688752"/>
          </a:xfrm>
          <a:prstGeom prst="bentConnector2">
            <a:avLst/>
          </a:prstGeom>
          <a:ln w="34925">
            <a:solidFill>
              <a:srgbClr val="593C87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5" idx="3"/>
            <a:endCxn id="6" idx="0"/>
          </p:cNvCxnSpPr>
          <p:nvPr/>
        </p:nvCxnSpPr>
        <p:spPr>
          <a:xfrm>
            <a:off x="5454649" y="1402921"/>
            <a:ext cx="2236108" cy="688752"/>
          </a:xfrm>
          <a:prstGeom prst="bentConnector2">
            <a:avLst/>
          </a:prstGeom>
          <a:ln w="34925">
            <a:solidFill>
              <a:srgbClr val="593C87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9" idx="2"/>
            <a:endCxn id="4" idx="1"/>
          </p:cNvCxnSpPr>
          <p:nvPr/>
        </p:nvCxnSpPr>
        <p:spPr>
          <a:xfrm rot="16200000" flipH="1">
            <a:off x="1843840" y="3831136"/>
            <a:ext cx="548783" cy="1542250"/>
          </a:xfrm>
          <a:prstGeom prst="bentConnector2">
            <a:avLst/>
          </a:prstGeom>
          <a:ln w="34925">
            <a:solidFill>
              <a:srgbClr val="593C87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7" idx="2"/>
            <a:endCxn id="4" idx="3"/>
          </p:cNvCxnSpPr>
          <p:nvPr/>
        </p:nvCxnSpPr>
        <p:spPr>
          <a:xfrm rot="5400000">
            <a:off x="6707376" y="3893271"/>
            <a:ext cx="548783" cy="1417980"/>
          </a:xfrm>
          <a:prstGeom prst="bentConnector2">
            <a:avLst/>
          </a:prstGeom>
          <a:ln w="34925">
            <a:solidFill>
              <a:srgbClr val="593C87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98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Line Drawing Styles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6" y="4070319"/>
            <a:ext cx="2319163" cy="17393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50" y="4070319"/>
            <a:ext cx="2319163" cy="1739373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330371"/>
              </p:ext>
            </p:extLst>
          </p:nvPr>
        </p:nvGraphicFramePr>
        <p:xfrm>
          <a:off x="1012371" y="1732936"/>
          <a:ext cx="7119258" cy="2316480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23730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30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30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87046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Line Parameters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Thick lines in close regions.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Thin line in close regions; Thick and faded out at the back.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1903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Reasoning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Focus user attention to close objects.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Details in front.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Analogue to painterly rendering.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658333"/>
              </p:ext>
            </p:extLst>
          </p:nvPr>
        </p:nvGraphicFramePr>
        <p:xfrm>
          <a:off x="1020083" y="1727221"/>
          <a:ext cx="4730748" cy="2321857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2365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53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1601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Line Parameters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Thick lines in close regions.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0125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Reasoning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Focus user attention to close objects.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2261570"/>
              </p:ext>
            </p:extLst>
          </p:nvPr>
        </p:nvGraphicFramePr>
        <p:xfrm>
          <a:off x="3385457" y="1259570"/>
          <a:ext cx="2353582" cy="4572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535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Style 1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01E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516697"/>
              </p:ext>
            </p:extLst>
          </p:nvPr>
        </p:nvGraphicFramePr>
        <p:xfrm>
          <a:off x="5750831" y="1259570"/>
          <a:ext cx="2380798" cy="4572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80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Style 2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01E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77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07" y="2341636"/>
            <a:ext cx="6392188" cy="29760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 Drawing </a:t>
            </a:r>
            <a:r>
              <a:rPr lang="en-US" dirty="0" smtClean="0"/>
              <a:t>Styles -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Importance map (inst. of depth) for highlighting.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68726" y="5348974"/>
            <a:ext cx="7201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Focus on eyes and mouth regions with our line drawing styles.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6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50" y="15440"/>
            <a:ext cx="7664806" cy="873561"/>
          </a:xfrm>
        </p:spPr>
        <p:txBody>
          <a:bodyPr>
            <a:normAutofit/>
          </a:bodyPr>
          <a:lstStyle/>
          <a:p>
            <a:r>
              <a:rPr lang="en-US" dirty="0" smtClean="0"/>
              <a:t>Line Drawing Styles -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Application</a:t>
            </a:r>
            <a:r>
              <a:rPr lang="en-US" sz="2800" dirty="0" smtClean="0"/>
              <a:t>: </a:t>
            </a:r>
            <a:r>
              <a:rPr lang="en-US" sz="2700" dirty="0" smtClean="0"/>
              <a:t>Individuals with Autism Spectrum Disorder</a:t>
            </a:r>
          </a:p>
          <a:p>
            <a:r>
              <a:rPr lang="en-US" sz="2700" dirty="0"/>
              <a:t>F</a:t>
            </a:r>
            <a:r>
              <a:rPr lang="en-US" sz="2700" dirty="0" smtClean="0"/>
              <a:t>ocus </a:t>
            </a:r>
            <a:r>
              <a:rPr lang="en-US" sz="2700" dirty="0"/>
              <a:t>on facial regions that convey </a:t>
            </a:r>
            <a:r>
              <a:rPr lang="en-US" sz="2700" dirty="0" smtClean="0"/>
              <a:t>emotions</a:t>
            </a:r>
          </a:p>
          <a:p>
            <a:r>
              <a:rPr lang="en-US" sz="2700" dirty="0"/>
              <a:t>A</a:t>
            </a:r>
            <a:r>
              <a:rPr lang="en-US" sz="2700" dirty="0" smtClean="0"/>
              <a:t>bstract </a:t>
            </a:r>
            <a:r>
              <a:rPr lang="en-US" sz="2700" dirty="0"/>
              <a:t>other details of the </a:t>
            </a:r>
            <a:r>
              <a:rPr lang="en-US" sz="2700" dirty="0" smtClean="0"/>
              <a:t>face</a:t>
            </a:r>
            <a:endParaRPr lang="en-US" sz="2700" dirty="0"/>
          </a:p>
          <a:p>
            <a:pPr marL="0" indent="0">
              <a:buNone/>
            </a:pPr>
            <a:endParaRPr lang="en-US" sz="2800" dirty="0" smtClean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485" y="3280645"/>
            <a:ext cx="5106267" cy="240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8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32500" lnSpcReduction="20000"/>
          </a:bodyPr>
          <a:lstStyle/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 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864" y="1990809"/>
            <a:ext cx="1978078" cy="14835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65" y="1992171"/>
            <a:ext cx="1978078" cy="14835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329" y="1993599"/>
            <a:ext cx="1976175" cy="14821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825" y="1990809"/>
            <a:ext cx="1976174" cy="1482131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5179684"/>
              </p:ext>
            </p:extLst>
          </p:nvPr>
        </p:nvGraphicFramePr>
        <p:xfrm>
          <a:off x="351465" y="1348014"/>
          <a:ext cx="8155534" cy="540657"/>
        </p:xfrm>
        <a:graphic>
          <a:graphicData uri="http://schemas.openxmlformats.org/drawingml/2006/table">
            <a:tbl>
              <a:tblPr firstCol="1" bandRow="1">
                <a:tableStyleId>{00A15C55-8517-42AA-B614-E9B94910E393}</a:tableStyleId>
              </a:tblPr>
              <a:tblGrid>
                <a:gridCol w="1383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20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06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Claim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593C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Our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line drawings 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improve depth perception.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014238"/>
              </p:ext>
            </p:extLst>
          </p:nvPr>
        </p:nvGraphicFramePr>
        <p:xfrm>
          <a:off x="351465" y="3581898"/>
          <a:ext cx="8155534" cy="731520"/>
        </p:xfrm>
        <a:graphic>
          <a:graphicData uri="http://schemas.openxmlformats.org/drawingml/2006/table">
            <a:tbl>
              <a:tblPr firstCol="1" bandRow="1">
                <a:tableStyleId>{00A15C55-8517-42AA-B614-E9B94910E393}</a:tableStyleId>
              </a:tblPr>
              <a:tblGrid>
                <a:gridCol w="1383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20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06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Task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593C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Order objects from front to back.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815299"/>
              </p:ext>
            </p:extLst>
          </p:nvPr>
        </p:nvGraphicFramePr>
        <p:xfrm>
          <a:off x="351465" y="4367193"/>
          <a:ext cx="8155534" cy="1463040"/>
        </p:xfrm>
        <a:graphic>
          <a:graphicData uri="http://schemas.openxmlformats.org/drawingml/2006/table">
            <a:tbl>
              <a:tblPr firstCol="1" bandRow="1">
                <a:tableStyleId>{00A15C55-8517-42AA-B614-E9B94910E393}</a:tableStyleId>
              </a:tblPr>
              <a:tblGrid>
                <a:gridCol w="1383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20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06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Results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593C87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Improved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orderings (~0.88) vs. uniform lines (~0.55)</a:t>
                      </a:r>
                    </a:p>
                    <a:p>
                      <a:pPr marL="342900" marR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as strong as shadows (~0.95)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321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940" y="1992690"/>
            <a:ext cx="1970603" cy="14779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32500" lnSpcReduction="20000"/>
          </a:bodyPr>
          <a:lstStyle/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 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84393"/>
              </p:ext>
            </p:extLst>
          </p:nvPr>
        </p:nvGraphicFramePr>
        <p:xfrm>
          <a:off x="351465" y="1348014"/>
          <a:ext cx="8155534" cy="540657"/>
        </p:xfrm>
        <a:graphic>
          <a:graphicData uri="http://schemas.openxmlformats.org/drawingml/2006/table">
            <a:tbl>
              <a:tblPr firstCol="1" bandRow="1">
                <a:solidFill>
                  <a:schemeClr val="accent1">
                    <a:lumMod val="60000"/>
                    <a:lumOff val="40000"/>
                  </a:schemeClr>
                </a:solidFill>
                <a:tableStyleId>{00A15C55-8517-42AA-B614-E9B94910E393}</a:tableStyleId>
              </a:tblPr>
              <a:tblGrid>
                <a:gridCol w="1383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20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06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Claim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593C8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Our line drawings allow to set the focus.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177823"/>
              </p:ext>
            </p:extLst>
          </p:nvPr>
        </p:nvGraphicFramePr>
        <p:xfrm>
          <a:off x="351465" y="3581898"/>
          <a:ext cx="8155534" cy="731520"/>
        </p:xfrm>
        <a:graphic>
          <a:graphicData uri="http://schemas.openxmlformats.org/drawingml/2006/table">
            <a:tbl>
              <a:tblPr firstCol="1" bandRow="1">
                <a:tableStyleId>{00A15C55-8517-42AA-B614-E9B94910E393}</a:tableStyleId>
              </a:tblPr>
              <a:tblGrid>
                <a:gridCol w="1383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20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06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Task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593C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 the area in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focus.</a:t>
                      </a:r>
                      <a:endParaRPr lang="en-US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6009449"/>
              </p:ext>
            </p:extLst>
          </p:nvPr>
        </p:nvGraphicFramePr>
        <p:xfrm>
          <a:off x="351465" y="4367193"/>
          <a:ext cx="8155534" cy="1463040"/>
        </p:xfrm>
        <a:graphic>
          <a:graphicData uri="http://schemas.openxmlformats.org/drawingml/2006/table">
            <a:tbl>
              <a:tblPr firstCol="1" bandRow="1">
                <a:tableStyleId>{00A15C55-8517-42AA-B614-E9B94910E393}</a:tableStyleId>
              </a:tblPr>
              <a:tblGrid>
                <a:gridCol w="1383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20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06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Results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593C87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subjects able to determine focal area with depth-of-field</a:t>
                      </a:r>
                    </a:p>
                    <a:p>
                      <a:pPr marL="342900" marR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76%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subjects in our line drawing</a:t>
                      </a:r>
                      <a:endParaRPr lang="en-US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724" y="1992690"/>
            <a:ext cx="1864056" cy="14779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2359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Results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14086" y="2117409"/>
            <a:ext cx="988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54686" y="2122783"/>
            <a:ext cx="1643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[Kang et al. 2007]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92787" y="4626452"/>
            <a:ext cx="1344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Ours 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(Style 2)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6829" y="4626452"/>
            <a:ext cx="1344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Ours 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(Style 1)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368" y="1545507"/>
            <a:ext cx="5943265" cy="40011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7816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19" y="1290090"/>
            <a:ext cx="5929362" cy="44856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Results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14086" y="2117409"/>
            <a:ext cx="988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54686" y="2122783"/>
            <a:ext cx="1643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[Kang et al. 2007]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92787" y="4626452"/>
            <a:ext cx="1344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Ours 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(Style 2)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6829" y="4626452"/>
            <a:ext cx="1344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Ours 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(Style 1)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69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Line drawing to depict form and </a:t>
            </a:r>
            <a:r>
              <a:rPr lang="en-US" dirty="0" smtClean="0"/>
              <a:t>structure</a:t>
            </a:r>
          </a:p>
          <a:p>
            <a:r>
              <a:rPr lang="en-US" sz="2400" dirty="0" smtClean="0"/>
              <a:t>Well suited but sometimes problematic:</a:t>
            </a:r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/>
              <a:t>Information about spatial </a:t>
            </a:r>
            <a:r>
              <a:rPr lang="en-US" sz="2400" dirty="0" smtClean="0"/>
              <a:t>arrangement </a:t>
            </a:r>
            <a:r>
              <a:rPr lang="en-US" sz="2400" dirty="0"/>
              <a:t>is lost!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801" y="2688447"/>
            <a:ext cx="2815084" cy="20869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45" y="2688446"/>
            <a:ext cx="2796798" cy="20869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5629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ETF vector-based representation:</a:t>
            </a:r>
            <a:br>
              <a:rPr lang="en-US" dirty="0" smtClean="0"/>
            </a:br>
            <a:r>
              <a:rPr lang="en-US" dirty="0" smtClean="0"/>
              <a:t>Problems as described in [Zhang et al. 2007]</a:t>
            </a:r>
          </a:p>
          <a:p>
            <a:endParaRPr lang="en-US" dirty="0"/>
          </a:p>
          <a:p>
            <a:r>
              <a:rPr lang="en-US" dirty="0" smtClean="0"/>
              <a:t>Parameters (e.g. kernel size) </a:t>
            </a:r>
            <a:br>
              <a:rPr lang="en-US" dirty="0" smtClean="0"/>
            </a:br>
            <a:r>
              <a:rPr lang="en-US" dirty="0" smtClean="0"/>
              <a:t>scale dependent</a:t>
            </a:r>
          </a:p>
          <a:p>
            <a:endParaRPr lang="en-US" dirty="0"/>
          </a:p>
          <a:p>
            <a:r>
              <a:rPr lang="en-US" dirty="0" smtClean="0"/>
              <a:t>Coherence 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89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Improved Edge Tangent Flow</a:t>
            </a:r>
            <a:br>
              <a:rPr lang="en-US" dirty="0" smtClean="0"/>
            </a:br>
            <a:r>
              <a:rPr lang="en-US" dirty="0" smtClean="0"/>
              <a:t> construction method</a:t>
            </a:r>
          </a:p>
          <a:p>
            <a:endParaRPr lang="en-US" dirty="0"/>
          </a:p>
          <a:p>
            <a:r>
              <a:rPr lang="en-US" dirty="0" smtClean="0"/>
              <a:t>Flow-based morphological filter</a:t>
            </a:r>
          </a:p>
          <a:p>
            <a:endParaRPr lang="en-US" dirty="0"/>
          </a:p>
          <a:p>
            <a:r>
              <a:rPr lang="en-US" dirty="0" smtClean="0"/>
              <a:t>Two line drawing styles for better</a:t>
            </a:r>
            <a:br>
              <a:rPr lang="en-US" dirty="0" smtClean="0"/>
            </a:br>
            <a:r>
              <a:rPr lang="en-US" dirty="0" smtClean="0"/>
              <a:t>depth perception and object differentiation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300" y="1389192"/>
            <a:ext cx="765075" cy="12369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328" y="1389192"/>
            <a:ext cx="765075" cy="12369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334" y="2849420"/>
            <a:ext cx="1729519" cy="123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4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708401" y="2155776"/>
            <a:ext cx="3989388" cy="241935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Thank you!</a:t>
            </a:r>
            <a:endParaRPr lang="en-US" sz="4000" dirty="0"/>
          </a:p>
        </p:txBody>
      </p:sp>
      <p:sp>
        <p:nvSpPr>
          <p:cNvPr id="4" name="Text Placeholder 1"/>
          <p:cNvSpPr txBox="1">
            <a:spLocks/>
          </p:cNvSpPr>
          <p:nvPr/>
        </p:nvSpPr>
        <p:spPr>
          <a:xfrm>
            <a:off x="290286" y="4962983"/>
            <a:ext cx="3989388" cy="10296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Contact</a:t>
            </a:r>
            <a:r>
              <a:rPr lang="en-US" sz="2800" dirty="0" smtClean="0"/>
              <a:t>:</a:t>
            </a:r>
          </a:p>
          <a:p>
            <a:r>
              <a:rPr lang="en-US" sz="1600" dirty="0" smtClean="0"/>
              <a:t>marc.spicker@uni-konstanz.de</a:t>
            </a:r>
            <a:endParaRPr lang="en-US" sz="1800" dirty="0" smtClean="0"/>
          </a:p>
          <a:p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107" y="3191923"/>
            <a:ext cx="2085975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0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quarter" idx="10"/>
          </p:nvPr>
        </p:nvSpPr>
        <p:spPr>
          <a:xfrm>
            <a:off x="146050" y="1452033"/>
            <a:ext cx="8847138" cy="43539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Line drawing to depict form and </a:t>
            </a:r>
            <a:r>
              <a:rPr lang="en-US" dirty="0" smtClean="0"/>
              <a:t>structure</a:t>
            </a:r>
          </a:p>
          <a:p>
            <a:r>
              <a:rPr lang="en-US" sz="2400" dirty="0" smtClean="0"/>
              <a:t>We propose:</a:t>
            </a:r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/>
              <a:t>Improved depth perception and object </a:t>
            </a:r>
            <a:r>
              <a:rPr lang="en-US" sz="2400" dirty="0" smtClean="0"/>
              <a:t>differentiation!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801" y="2688447"/>
            <a:ext cx="2819769" cy="20904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45" y="2688446"/>
            <a:ext cx="2796798" cy="20869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880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Image space line drawings: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54730" y="4218215"/>
            <a:ext cx="7763809" cy="0"/>
          </a:xfrm>
          <a:prstGeom prst="straightConnector1">
            <a:avLst/>
          </a:prstGeom>
          <a:ln w="76200">
            <a:solidFill>
              <a:srgbClr val="593C8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4" y="2334146"/>
            <a:ext cx="1602443" cy="12611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4844" y="3745504"/>
            <a:ext cx="1602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[Canny 1986]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7695" y="2407356"/>
            <a:ext cx="1597577" cy="12231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49234" y="3756962"/>
            <a:ext cx="2105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[Kang et al. 2007]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78898" y="4343422"/>
            <a:ext cx="2793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[Winnemöller et al. 2006]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2163" y="2405865"/>
            <a:ext cx="900838" cy="12144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40991" y="3740851"/>
            <a:ext cx="272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[Winnemöller et al. 2012]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2186" y="4769408"/>
            <a:ext cx="805544" cy="13618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02080" y="4343422"/>
            <a:ext cx="23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[Rosin and Lai 2010]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9008" y="4806131"/>
            <a:ext cx="925043" cy="116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09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Depth information in NPR: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5996" y="4333447"/>
            <a:ext cx="3404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[Deussen and Strothotte 2000]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840" y="2173348"/>
            <a:ext cx="2048866" cy="13109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52652" y="3740655"/>
            <a:ext cx="2183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[Everts et al. 2009]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6791716"/>
              </p:ext>
            </p:extLst>
          </p:nvPr>
        </p:nvGraphicFramePr>
        <p:xfrm>
          <a:off x="2896788" y="2263920"/>
          <a:ext cx="2349190" cy="1320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3" r:id="rId5" imgW="6780600" imgH="3809520" progId="">
                  <p:embed/>
                </p:oleObj>
              </mc:Choice>
              <mc:Fallback>
                <p:oleObj r:id="rId5" imgW="6780600" imgH="38095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96788" y="2263920"/>
                        <a:ext cx="2349190" cy="13200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8948198"/>
              </p:ext>
            </p:extLst>
          </p:nvPr>
        </p:nvGraphicFramePr>
        <p:xfrm>
          <a:off x="1783178" y="4803834"/>
          <a:ext cx="1469877" cy="1443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4" r:id="rId7" imgW="8609400" imgH="8457120" progId="">
                  <p:embed/>
                </p:oleObj>
              </mc:Choice>
              <mc:Fallback>
                <p:oleObj r:id="rId7" imgW="8609400" imgH="84571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83178" y="4803834"/>
                        <a:ext cx="1469877" cy="14438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569619" y="4333447"/>
            <a:ext cx="1870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[Luft et al. 2006]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13023" y="3740655"/>
            <a:ext cx="1848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[Tan et al. 2005]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5713" y="4754424"/>
            <a:ext cx="1838568" cy="1475633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754730" y="4218215"/>
            <a:ext cx="7763809" cy="0"/>
          </a:xfrm>
          <a:prstGeom prst="straightConnector1">
            <a:avLst/>
          </a:prstGeom>
          <a:ln w="76200">
            <a:solidFill>
              <a:srgbClr val="593C8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2469" y="3735105"/>
            <a:ext cx="2945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[Saito and Takahashi 1990]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8721" y="2530705"/>
            <a:ext cx="1332064" cy="95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6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3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Contributions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0"/>
          </p:nvPr>
        </p:nvSpPr>
        <p:spPr>
          <a:xfrm>
            <a:off x="146050" y="1452033"/>
            <a:ext cx="8847138" cy="435398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More control over line drawings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404" y="2336196"/>
            <a:ext cx="4626429" cy="34698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06760" y="2564329"/>
            <a:ext cx="2188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Line width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6049" y="3609000"/>
            <a:ext cx="2188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Details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Few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04252" y="2558804"/>
            <a:ext cx="2188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Line width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64963" y="3609001"/>
            <a:ext cx="2188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Details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6050" y="4666359"/>
            <a:ext cx="2188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Focus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Weak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04253" y="4707509"/>
            <a:ext cx="2188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Focus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Strong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39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9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Method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14086" y="2117409"/>
            <a:ext cx="988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54686" y="2122783"/>
            <a:ext cx="1643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[Kang et al. 2007]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92786" y="4626451"/>
            <a:ext cx="1344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Ours 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(Style 2)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6829" y="4626452"/>
            <a:ext cx="1344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Ours 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(Style 1)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19" y="1290091"/>
            <a:ext cx="5929362" cy="44597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7866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Arrow Connector 11"/>
          <p:cNvCxnSpPr>
            <a:stCxn id="4" idx="3"/>
            <a:endCxn id="9" idx="1"/>
          </p:cNvCxnSpPr>
          <p:nvPr/>
        </p:nvCxnSpPr>
        <p:spPr>
          <a:xfrm>
            <a:off x="1714232" y="4133853"/>
            <a:ext cx="216539" cy="473"/>
          </a:xfrm>
          <a:prstGeom prst="straightConnector1">
            <a:avLst/>
          </a:prstGeom>
          <a:ln w="34925">
            <a:solidFill>
              <a:srgbClr val="593C87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9" idx="3"/>
            <a:endCxn id="6" idx="1"/>
          </p:cNvCxnSpPr>
          <p:nvPr/>
        </p:nvCxnSpPr>
        <p:spPr>
          <a:xfrm>
            <a:off x="3496771" y="4134326"/>
            <a:ext cx="216539" cy="0"/>
          </a:xfrm>
          <a:prstGeom prst="straightConnector1">
            <a:avLst/>
          </a:prstGeom>
          <a:ln w="34925">
            <a:solidFill>
              <a:srgbClr val="593C87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6" idx="3"/>
            <a:endCxn id="21" idx="1"/>
          </p:cNvCxnSpPr>
          <p:nvPr/>
        </p:nvCxnSpPr>
        <p:spPr>
          <a:xfrm>
            <a:off x="5279310" y="4134326"/>
            <a:ext cx="212224" cy="350"/>
          </a:xfrm>
          <a:prstGeom prst="straightConnector1">
            <a:avLst/>
          </a:prstGeom>
          <a:ln w="34925">
            <a:solidFill>
              <a:srgbClr val="593C87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1" idx="3"/>
            <a:endCxn id="22" idx="1"/>
          </p:cNvCxnSpPr>
          <p:nvPr/>
        </p:nvCxnSpPr>
        <p:spPr>
          <a:xfrm>
            <a:off x="7021534" y="4134676"/>
            <a:ext cx="221085" cy="0"/>
          </a:xfrm>
          <a:prstGeom prst="straightConnector1">
            <a:avLst/>
          </a:prstGeom>
          <a:ln w="34925">
            <a:solidFill>
              <a:srgbClr val="593C87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24" y="2446924"/>
            <a:ext cx="1404114" cy="10530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692" y="4706985"/>
            <a:ext cx="1409236" cy="10569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48232" y="3845380"/>
            <a:ext cx="1566000" cy="576946"/>
          </a:xfrm>
          <a:prstGeom prst="roundRect">
            <a:avLst/>
          </a:prstGeom>
          <a:solidFill>
            <a:srgbClr val="593C87"/>
          </a:solidFill>
          <a:ln>
            <a:solidFill>
              <a:srgbClr val="401E68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Input Color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713310" y="3846326"/>
            <a:ext cx="1566000" cy="576000"/>
          </a:xfrm>
          <a:prstGeom prst="roundRect">
            <a:avLst/>
          </a:prstGeom>
          <a:solidFill>
            <a:srgbClr val="593C87"/>
          </a:solidFill>
          <a:ln>
            <a:solidFill>
              <a:srgbClr val="401E68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Adaptive Edge Tangent Flow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30771" y="3846326"/>
            <a:ext cx="1566000" cy="576000"/>
          </a:xfrm>
          <a:prstGeom prst="roundRect">
            <a:avLst/>
          </a:prstGeom>
          <a:solidFill>
            <a:srgbClr val="593C87"/>
          </a:solidFill>
          <a:ln>
            <a:solidFill>
              <a:srgbClr val="401E68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Gaussian Smoothing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491534" y="3846676"/>
            <a:ext cx="1530000" cy="576000"/>
          </a:xfrm>
          <a:prstGeom prst="roundRect">
            <a:avLst/>
          </a:prstGeom>
          <a:solidFill>
            <a:srgbClr val="593C87"/>
          </a:solidFill>
          <a:ln>
            <a:solidFill>
              <a:srgbClr val="401E68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Flow-based</a:t>
            </a:r>
          </a:p>
          <a:p>
            <a:pPr algn="ctr"/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242619" y="3846676"/>
            <a:ext cx="1566000" cy="576000"/>
          </a:xfrm>
          <a:prstGeom prst="roundRect">
            <a:avLst/>
          </a:prstGeom>
          <a:solidFill>
            <a:srgbClr val="593C87"/>
          </a:solidFill>
          <a:ln>
            <a:solidFill>
              <a:srgbClr val="401E68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Line Drawing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675578" y="2618965"/>
            <a:ext cx="1604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Noise Suppression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267287" y="2618965"/>
            <a:ext cx="1983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Line </a:t>
            </a:r>
          </a:p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92" y="4702112"/>
            <a:ext cx="1401850" cy="10513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774" y="4706985"/>
            <a:ext cx="1399689" cy="104976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0" name="Elbow Connector 69"/>
          <p:cNvCxnSpPr/>
          <p:nvPr/>
        </p:nvCxnSpPr>
        <p:spPr>
          <a:xfrm>
            <a:off x="1564282" y="1861013"/>
            <a:ext cx="4721680" cy="1980000"/>
          </a:xfrm>
          <a:prstGeom prst="bentConnector2">
            <a:avLst/>
          </a:prstGeom>
          <a:ln w="34925">
            <a:solidFill>
              <a:srgbClr val="593C87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3" name="Elbow Connector 72"/>
          <p:cNvCxnSpPr/>
          <p:nvPr/>
        </p:nvCxnSpPr>
        <p:spPr>
          <a:xfrm>
            <a:off x="1491130" y="1806580"/>
            <a:ext cx="6512379" cy="2034000"/>
          </a:xfrm>
          <a:prstGeom prst="bentConnector2">
            <a:avLst/>
          </a:prstGeom>
          <a:ln w="34925">
            <a:solidFill>
              <a:srgbClr val="593C87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5" name="Elbow Connector 74"/>
          <p:cNvCxnSpPr/>
          <p:nvPr/>
        </p:nvCxnSpPr>
        <p:spPr>
          <a:xfrm>
            <a:off x="1637434" y="1969873"/>
            <a:ext cx="1102861" cy="1872000"/>
          </a:xfrm>
          <a:prstGeom prst="bentConnector2">
            <a:avLst/>
          </a:prstGeom>
          <a:ln w="34925">
            <a:solidFill>
              <a:srgbClr val="593C87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8" name="Picture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961" y="4707053"/>
            <a:ext cx="1409145" cy="105685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7" name="Elbow Connector 26"/>
          <p:cNvCxnSpPr/>
          <p:nvPr/>
        </p:nvCxnSpPr>
        <p:spPr>
          <a:xfrm>
            <a:off x="1625242" y="1915443"/>
            <a:ext cx="2865665" cy="1926000"/>
          </a:xfrm>
          <a:prstGeom prst="bentConnector2">
            <a:avLst/>
          </a:prstGeom>
          <a:ln w="34925">
            <a:solidFill>
              <a:srgbClr val="593C87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395845" y="2619935"/>
            <a:ext cx="1184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Smooth Radius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352910" y="2724911"/>
                <a:ext cx="20398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2910" y="2724911"/>
                <a:ext cx="203989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36364" r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ounded Rectangle 9"/>
          <p:cNvSpPr/>
          <p:nvPr/>
        </p:nvSpPr>
        <p:spPr>
          <a:xfrm>
            <a:off x="146050" y="1604123"/>
            <a:ext cx="1566000" cy="576000"/>
          </a:xfrm>
          <a:prstGeom prst="roundRect">
            <a:avLst/>
          </a:prstGeom>
          <a:solidFill>
            <a:srgbClr val="593C87"/>
          </a:solidFill>
          <a:ln>
            <a:solidFill>
              <a:srgbClr val="401E68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Input Depth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95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21" grpId="0" animBg="1"/>
      <p:bldP spid="22" grpId="0" animBg="1"/>
      <p:bldP spid="61" grpId="0"/>
      <p:bldP spid="62" grpId="0"/>
      <p:bldP spid="41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Flow-based Difference-of-Gaussians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22"/>
          <a:stretch/>
        </p:blipFill>
        <p:spPr>
          <a:xfrm>
            <a:off x="6735270" y="2102195"/>
            <a:ext cx="2250279" cy="1499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28"/>
          <a:stretch/>
        </p:blipFill>
        <p:spPr>
          <a:xfrm>
            <a:off x="146050" y="2102197"/>
            <a:ext cx="2250279" cy="15052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999" y="2102197"/>
            <a:ext cx="2124911" cy="15202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43"/>
          <a:stretch/>
        </p:blipFill>
        <p:spPr>
          <a:xfrm>
            <a:off x="4535308" y="2102197"/>
            <a:ext cx="2250279" cy="1521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5955" y="3529727"/>
            <a:ext cx="830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Input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205862" y="3529727"/>
            <a:ext cx="50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(1)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408855" y="3529727"/>
            <a:ext cx="50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(2)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7603374" y="3529727"/>
            <a:ext cx="50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(3)</a:t>
            </a:r>
            <a:endParaRPr lang="en-US" sz="2000" dirty="0"/>
          </a:p>
        </p:txBody>
      </p:sp>
      <p:sp>
        <p:nvSpPr>
          <p:cNvPr id="13" name="Content Placeholder 2"/>
          <p:cNvSpPr>
            <a:spLocks noGrp="1"/>
          </p:cNvSpPr>
          <p:nvPr>
            <p:ph sz="quarter" idx="10"/>
          </p:nvPr>
        </p:nvSpPr>
        <p:spPr>
          <a:xfrm>
            <a:off x="146050" y="1452033"/>
            <a:ext cx="8847138" cy="65016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Algorithm from [Kang et al. 2007]: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46050" y="4014897"/>
            <a:ext cx="8847138" cy="2063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7"/>
              </a:buBlip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7"/>
              </a:buBlip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7"/>
              </a:buBlip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7"/>
              </a:buBlip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7"/>
              </a:buBlip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Edge </a:t>
            </a:r>
            <a:r>
              <a:rPr lang="en-US" sz="2800" dirty="0"/>
              <a:t>tangent flow (ETF</a:t>
            </a:r>
            <a:r>
              <a:rPr lang="en-US" sz="2800" dirty="0" smtClean="0"/>
              <a:t>)</a:t>
            </a: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Difference-of-Gaussians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Gaussian weighting along flow (</a:t>
            </a:r>
            <a:r>
              <a:rPr lang="en-US" sz="2800" dirty="0" err="1"/>
              <a:t>FDoG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2047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SA2015_4by3_Powerpoint_Presentation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535</Words>
  <Application>Microsoft Office PowerPoint</Application>
  <PresentationFormat>On-screen Show (4:3)</PresentationFormat>
  <Paragraphs>257</Paragraphs>
  <Slides>22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Cambria Math</vt:lpstr>
      <vt:lpstr>Futura</vt:lpstr>
      <vt:lpstr>Proxima Nova Regular</vt:lpstr>
      <vt:lpstr>SA2015_4by3_Powerpoint_Presentation_Template</vt:lpstr>
      <vt:lpstr>PowerPoint Presentation</vt:lpstr>
      <vt:lpstr>Motivation</vt:lpstr>
      <vt:lpstr>Motivation</vt:lpstr>
      <vt:lpstr>Related Work</vt:lpstr>
      <vt:lpstr>Related Work</vt:lpstr>
      <vt:lpstr>Contributions</vt:lpstr>
      <vt:lpstr>Our Method</vt:lpstr>
      <vt:lpstr>Overview</vt:lpstr>
      <vt:lpstr>Flow-based Difference-of-Gaussians</vt:lpstr>
      <vt:lpstr>Adaptive Edge Tangent Flow</vt:lpstr>
      <vt:lpstr>Flow-based Difference-of-Gaussians</vt:lpstr>
      <vt:lpstr>Line Drawing</vt:lpstr>
      <vt:lpstr>Line Drawing Styles</vt:lpstr>
      <vt:lpstr>Line Drawing Styles - Applications</vt:lpstr>
      <vt:lpstr>Line Drawing Styles - Future Work</vt:lpstr>
      <vt:lpstr>User study</vt:lpstr>
      <vt:lpstr>User study</vt:lpstr>
      <vt:lpstr>Results</vt:lpstr>
      <vt:lpstr>Results</vt:lpstr>
      <vt:lpstr>Limitations</vt:lpstr>
      <vt:lpstr>Conclusion</vt:lpstr>
      <vt:lpstr>PowerPoint Presentation</vt:lpstr>
    </vt:vector>
  </TitlesOfParts>
  <Company>Fyooz Studio LLP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Lin</dc:creator>
  <cp:lastModifiedBy>Windows User</cp:lastModifiedBy>
  <cp:revision>570</cp:revision>
  <dcterms:created xsi:type="dcterms:W3CDTF">2015-08-28T07:38:25Z</dcterms:created>
  <dcterms:modified xsi:type="dcterms:W3CDTF">2017-12-04T07:59:30Z</dcterms:modified>
</cp:coreProperties>
</file>